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257" r:id="rId3"/>
    <p:sldId id="291" r:id="rId4"/>
    <p:sldId id="297" r:id="rId5"/>
    <p:sldId id="262" r:id="rId6"/>
    <p:sldId id="281" r:id="rId7"/>
    <p:sldId id="258" r:id="rId8"/>
    <p:sldId id="268" r:id="rId9"/>
    <p:sldId id="260" r:id="rId10"/>
    <p:sldId id="261" r:id="rId11"/>
    <p:sldId id="267" r:id="rId12"/>
    <p:sldId id="289" r:id="rId13"/>
    <p:sldId id="282" r:id="rId14"/>
    <p:sldId id="287" r:id="rId15"/>
    <p:sldId id="270" r:id="rId16"/>
    <p:sldId id="272" r:id="rId17"/>
    <p:sldId id="273" r:id="rId18"/>
    <p:sldId id="298" r:id="rId19"/>
    <p:sldId id="299" r:id="rId20"/>
    <p:sldId id="266" r:id="rId21"/>
    <p:sldId id="283" r:id="rId22"/>
    <p:sldId id="269" r:id="rId23"/>
    <p:sldId id="274" r:id="rId24"/>
    <p:sldId id="292" r:id="rId25"/>
    <p:sldId id="293" r:id="rId26"/>
    <p:sldId id="294" r:id="rId27"/>
    <p:sldId id="295" r:id="rId28"/>
    <p:sldId id="296" r:id="rId29"/>
    <p:sldId id="288" r:id="rId30"/>
    <p:sldId id="290" r:id="rId31"/>
  </p:sldIdLst>
  <p:sldSz cx="12192000" cy="6858000"/>
  <p:notesSz cx="9939338" cy="68072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4E2FE"/>
    <a:srgbClr val="FDEFD7"/>
    <a:srgbClr val="FDDEB5"/>
    <a:srgbClr val="E3A1B1"/>
    <a:srgbClr val="FFF1EF"/>
    <a:srgbClr val="E5FFE6"/>
    <a:srgbClr val="E5FFF9"/>
    <a:srgbClr val="CDFF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>
        <p:scale>
          <a:sx n="89" d="100"/>
          <a:sy n="89" d="100"/>
        </p:scale>
        <p:origin x="1296" y="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37092-30E8-4238-BAA0-46D2A6765C86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CA873-E56B-4723-A926-D0D868323AE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605284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9992" y="1"/>
            <a:ext cx="4307046" cy="34154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9E017E-217F-4F7B-8EC0-46D7359F869E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927350" y="850900"/>
            <a:ext cx="4084638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3934" y="3275965"/>
            <a:ext cx="7951470" cy="268033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9992" y="6465659"/>
            <a:ext cx="4307046" cy="3415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9D0B0-CB89-42B3-BE82-0527E5A282C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728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6806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ED23-15EB-4BAE-B93A-41A323468836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0FD5-28D3-414D-89CC-BCA513774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3507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ED23-15EB-4BAE-B93A-41A323468836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0FD5-28D3-414D-89CC-BCA513774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8159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ED23-15EB-4BAE-B93A-41A323468836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0FD5-28D3-414D-89CC-BCA513774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7824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12192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3"/>
            <a:ext cx="12192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3495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ED23-15EB-4BAE-B93A-41A323468836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0FD5-28D3-414D-89CC-BCA513774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642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ED23-15EB-4BAE-B93A-41A323468836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0FD5-28D3-414D-89CC-BCA513774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953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ED23-15EB-4BAE-B93A-41A323468836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0FD5-28D3-414D-89CC-BCA513774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8971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ED23-15EB-4BAE-B93A-41A323468836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0FD5-28D3-414D-89CC-BCA513774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49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ED23-15EB-4BAE-B93A-41A323468836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0FD5-28D3-414D-89CC-BCA513774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424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ED23-15EB-4BAE-B93A-41A323468836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0FD5-28D3-414D-89CC-BCA513774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1383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ED23-15EB-4BAE-B93A-41A323468836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0FD5-28D3-414D-89CC-BCA513774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24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ED23-15EB-4BAE-B93A-41A323468836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3E0FD5-28D3-414D-89CC-BCA513774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36162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2ED23-15EB-4BAE-B93A-41A323468836}" type="datetimeFigureOut">
              <a:rPr lang="zh-TW" altLang="en-US" smtClean="0"/>
              <a:t>2019/5/2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E0FD5-28D3-414D-89CC-BCA5137744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250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ttbic.rsh.ncku.edu.tw/p/412-1085-11725.php?Lang=zh-tw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s://www.jsps.go.jp/j-kousei/data/rinri_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jsps.go.jp/" TargetMode="External"/><Relationship Id="rId2" Type="http://schemas.openxmlformats.org/officeDocument/2006/relationships/hyperlink" Target="http://ttbic.rsh.ncku.edu.tw/p/412-1085-11725.php?Lang=zh-tw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mis.epsh.ncku.edu.tw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ttbic.rsh.ncku.edu.tw/p/412-1085-11725.php?Lang=zh-tw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9113" y="1971535"/>
            <a:ext cx="9144000" cy="1783712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前，你需要注意的事</a:t>
            </a:r>
            <a:r>
              <a:rPr lang="en-US" altLang="zh-TW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8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9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學習如何</a:t>
            </a:r>
            <a:r>
              <a:rPr lang="zh-TW" altLang="en-US" sz="49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記錄、管理研究資料</a:t>
            </a:r>
            <a:endParaRPr lang="zh-TW" altLang="en-US" sz="27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552" y="4805276"/>
            <a:ext cx="3351123" cy="869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7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77" y="0"/>
            <a:ext cx="9700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98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8897439" y="6081067"/>
            <a:ext cx="2989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成大技轉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育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成中心 發明人研究紀錄 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連結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成大紀念品部，授權使用</a:t>
            </a:r>
            <a:endParaRPr lang="zh-TW" altLang="en-US" sz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700636" y="1445300"/>
            <a:ext cx="10781963" cy="5097431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每週至少記錄一次，不要寫「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回憶錄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實驗紀錄簿須以標明連續頁面編碼，應連續填寫，嚴禁跳頁、空白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單張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活頁式會被質疑插頁的可能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務必以原子筆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鋼筆等</a:t>
            </a: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永久性手寫記錄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真實結果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每頁應填寫研究主題、計畫編號、記錄人姓名、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日期</a:t>
            </a:r>
            <a:endParaRPr lang="en-US" altLang="zh-TW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每頁僅記錄一個研究主題內容，填寫頁面有空白處，需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畫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斜線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記錄內容錯誤，請以</a:t>
            </a: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劃線刪除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，不可撕頁、修正液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帶塗改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電腦輸出圖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片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、表格需標上日期，黏貼騎縫處需加上記錄人姓名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與日期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熱感紙輸出會有隨時間消逝的問題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683567" y="555526"/>
            <a:ext cx="5863148" cy="646331"/>
          </a:xfrm>
          <a:prstGeom prst="rect">
            <a:avLst/>
          </a:prstGeom>
          <a:solidFill>
            <a:srgbClr val="FFFFCC"/>
          </a:solidFill>
          <a:ln w="28575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本，記錄方式 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(1/2)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4" y="6182315"/>
            <a:ext cx="2142397" cy="55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8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內容版面配置區 2"/>
          <p:cNvSpPr>
            <a:spLocks noGrp="1"/>
          </p:cNvSpPr>
          <p:nvPr>
            <p:ph idx="1"/>
          </p:nvPr>
        </p:nvSpPr>
        <p:spPr>
          <a:xfrm>
            <a:off x="700636" y="1445300"/>
            <a:ext cx="10781963" cy="5097431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確認填入內容正確、整齊、乾淨、容易閱讀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無法張貼、夾代的原始資料，須清楚交代存放位置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以第三方也能清楚判讀為基礎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專有名詞縮寫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列表詳述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說明日期填寫方式，舉例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︰04/12/11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2004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年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月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日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年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月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年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04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月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日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哪一個才對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?)</a:t>
            </a: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盡可能地寫下所有實驗細節、參數、條件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4" y="6182315"/>
            <a:ext cx="2142397" cy="555641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683567" y="555526"/>
            <a:ext cx="5863148" cy="646331"/>
          </a:xfrm>
          <a:prstGeom prst="rect">
            <a:avLst/>
          </a:prstGeom>
          <a:solidFill>
            <a:srgbClr val="FFFFCC"/>
          </a:solidFill>
          <a:ln w="28575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本，記錄方式 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(2/2)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8142051" y="6129200"/>
            <a:ext cx="3784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節錄自成大「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學術誠信系列講座：實驗紀錄本的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管理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及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重要性」，國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立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陽明大學，劉宗榮教授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JSPS, 2015)</a:t>
            </a:r>
            <a:endParaRPr lang="zh-TW" altLang="en-US" sz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98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301525" y="3115701"/>
            <a:ext cx="55889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以下提供幾個實驗</a:t>
            </a:r>
            <a:r>
              <a:rPr lang="zh-TW" altLang="en-US" sz="3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</a:t>
            </a:r>
            <a:r>
              <a:rPr lang="zh-TW" altLang="en-US" sz="3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錄簿案例</a:t>
            </a:r>
            <a:endParaRPr lang="zh-TW" altLang="en-US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4" y="6182315"/>
            <a:ext cx="2142397" cy="55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9749928" y="6224262"/>
            <a:ext cx="1806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(JSPS, 2015) </a:t>
            </a:r>
            <a:r>
              <a:rPr lang="en-US" altLang="zh-TW" dirty="0" smtClean="0">
                <a:hlinkClick r:id="rId2"/>
              </a:rPr>
              <a:t>Link</a:t>
            </a:r>
            <a:endParaRPr lang="zh-TW" altLang="en-US" dirty="0"/>
          </a:p>
        </p:txBody>
      </p:sp>
      <p:grpSp>
        <p:nvGrpSpPr>
          <p:cNvPr id="22" name="群組 21"/>
          <p:cNvGrpSpPr/>
          <p:nvPr/>
        </p:nvGrpSpPr>
        <p:grpSpPr>
          <a:xfrm>
            <a:off x="2844385" y="1"/>
            <a:ext cx="5431663" cy="6858000"/>
            <a:chOff x="2844385" y="1"/>
            <a:chExt cx="5431663" cy="685800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44385" y="1"/>
              <a:ext cx="5431663" cy="6858000"/>
            </a:xfrm>
            <a:prstGeom prst="rect">
              <a:avLst/>
            </a:prstGeom>
          </p:spPr>
        </p:pic>
        <p:sp>
          <p:nvSpPr>
            <p:cNvPr id="6" name="文字方塊 5"/>
            <p:cNvSpPr txBox="1"/>
            <p:nvPr/>
          </p:nvSpPr>
          <p:spPr>
            <a:xfrm>
              <a:off x="2961763" y="330077"/>
              <a:ext cx="1016992" cy="276999"/>
            </a:xfrm>
            <a:prstGeom prst="rect">
              <a:avLst/>
            </a:prstGeom>
            <a:solidFill>
              <a:srgbClr val="FFFFCC"/>
            </a:solidFill>
            <a:ln w="19050">
              <a:solidFill>
                <a:schemeClr val="bg1">
                  <a:lumMod val="65000"/>
                </a:schemeClr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2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實驗年月日</a:t>
              </a:r>
              <a:endPara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8" name="文字方塊 7"/>
            <p:cNvSpPr txBox="1"/>
            <p:nvPr/>
          </p:nvSpPr>
          <p:spPr>
            <a:xfrm>
              <a:off x="4233746" y="191578"/>
              <a:ext cx="1136682" cy="41549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bg1">
                  <a:lumMod val="65000"/>
                </a:schemeClr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如果有連續多頁紀錄</a:t>
              </a:r>
              <a:r>
                <a:rPr lang="zh-TW" altLang="en-US" sz="105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須</a:t>
              </a:r>
              <a:r>
                <a:rPr lang="zh-TW" altLang="en-US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標示清</a:t>
              </a:r>
              <a:r>
                <a:rPr lang="zh-TW" altLang="en-US" sz="105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楚</a:t>
              </a:r>
            </a:p>
          </p:txBody>
        </p:sp>
        <p:sp>
          <p:nvSpPr>
            <p:cNvPr id="9" name="文字方塊 8"/>
            <p:cNvSpPr txBox="1"/>
            <p:nvPr/>
          </p:nvSpPr>
          <p:spPr>
            <a:xfrm>
              <a:off x="5560216" y="191578"/>
              <a:ext cx="1335698" cy="41549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bg1">
                  <a:lumMod val="65000"/>
                </a:schemeClr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錯誤資訊 </a:t>
              </a:r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劃線刪除，確保更正日期清楚</a:t>
              </a:r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7162275" y="215110"/>
              <a:ext cx="1027181" cy="577081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bg1">
                  <a:lumMod val="65000"/>
                </a:schemeClr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填寫頁數 </a:t>
              </a:r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多數實驗紀錄簿已印製</a:t>
              </a:r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7323597" y="1250686"/>
              <a:ext cx="865860" cy="41549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bg1">
                  <a:lumMod val="65000"/>
                </a:schemeClr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審閱</a:t>
              </a:r>
              <a:r>
                <a:rPr lang="zh-TW" altLang="en-US" sz="105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r>
                <a:rPr lang="zh-TW" altLang="en-US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確認過簽名</a:t>
              </a:r>
              <a:endPara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7323596" y="1706408"/>
              <a:ext cx="865860" cy="41549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bg1">
                  <a:lumMod val="65000"/>
                </a:schemeClr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審閱</a:t>
              </a:r>
              <a:r>
                <a:rPr lang="zh-TW" altLang="en-US" sz="105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人</a:t>
              </a:r>
              <a:r>
                <a:rPr lang="zh-TW" altLang="en-US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確認日期</a:t>
              </a:r>
              <a:endPara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7323596" y="2162130"/>
              <a:ext cx="865860" cy="253916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bg1">
                  <a:lumMod val="65000"/>
                </a:schemeClr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實驗題目</a:t>
              </a:r>
              <a:endPara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4" name="文字方塊 13"/>
            <p:cNvSpPr txBox="1"/>
            <p:nvPr/>
          </p:nvSpPr>
          <p:spPr>
            <a:xfrm>
              <a:off x="7323596" y="2456270"/>
              <a:ext cx="865860" cy="253916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bg1">
                  <a:lumMod val="65000"/>
                </a:schemeClr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參考文獻</a:t>
              </a:r>
              <a:endPara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7323596" y="3036123"/>
              <a:ext cx="865860" cy="577081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bg1">
                  <a:lumMod val="65000"/>
                </a:schemeClr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05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依</a:t>
              </a:r>
              <a:r>
                <a:rPr lang="zh-TW" altLang="en-US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之前實驗結果，修正條件</a:t>
              </a:r>
              <a:endPara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7323596" y="3635900"/>
              <a:ext cx="865860" cy="41549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bg1">
                  <a:lumMod val="65000"/>
                </a:schemeClr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騎縫章 </a:t>
              </a:r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下層</a:t>
              </a:r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7" name="文字方塊 16"/>
            <p:cNvSpPr txBox="1"/>
            <p:nvPr/>
          </p:nvSpPr>
          <p:spPr>
            <a:xfrm>
              <a:off x="7323596" y="4536499"/>
              <a:ext cx="865860" cy="577081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bg1">
                  <a:lumMod val="65000"/>
                </a:schemeClr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黏貼研究結果、圖表、結果等資訊</a:t>
              </a:r>
              <a:endPara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8" name="文字方塊 17"/>
            <p:cNvSpPr txBox="1"/>
            <p:nvPr/>
          </p:nvSpPr>
          <p:spPr>
            <a:xfrm>
              <a:off x="7310216" y="5179662"/>
              <a:ext cx="865860" cy="900246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bg1">
                  <a:lumMod val="65000"/>
                </a:schemeClr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實驗記錄結束留下大片空白，寫入 </a:t>
              </a:r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/>
              </a:r>
              <a:b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</a:br>
              <a:r>
                <a:rPr lang="zh-TW" altLang="en-US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「</a:t>
              </a:r>
              <a:r>
                <a:rPr lang="zh-TW" altLang="en-US" sz="105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以下空白</a:t>
              </a:r>
              <a:r>
                <a:rPr lang="zh-TW" altLang="en-US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」字樣</a:t>
              </a:r>
              <a:endPara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文字方塊 18"/>
            <p:cNvSpPr txBox="1"/>
            <p:nvPr/>
          </p:nvSpPr>
          <p:spPr>
            <a:xfrm>
              <a:off x="7323596" y="4073149"/>
              <a:ext cx="865860" cy="415498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bg1">
                  <a:lumMod val="65000"/>
                </a:schemeClr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透明膠帶 </a:t>
              </a:r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上層</a:t>
              </a:r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0" name="文字方塊 19"/>
            <p:cNvSpPr txBox="1"/>
            <p:nvPr/>
          </p:nvSpPr>
          <p:spPr>
            <a:xfrm>
              <a:off x="3038045" y="6533780"/>
              <a:ext cx="1788203" cy="253916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bg1">
                  <a:lumMod val="65000"/>
                </a:schemeClr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實驗</a:t>
              </a:r>
              <a:r>
                <a:rPr lang="zh-TW" altLang="en-US" sz="105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紀</a:t>
              </a:r>
              <a:r>
                <a:rPr lang="zh-TW" altLang="en-US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錄填寫人簽名 </a:t>
              </a:r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手簽</a:t>
              </a:r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  <a:endPara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1" name="文字方塊 20"/>
            <p:cNvSpPr txBox="1"/>
            <p:nvPr/>
          </p:nvSpPr>
          <p:spPr>
            <a:xfrm>
              <a:off x="4954884" y="6535841"/>
              <a:ext cx="1958416" cy="253916"/>
            </a:xfrm>
            <a:prstGeom prst="rect">
              <a:avLst/>
            </a:prstGeom>
            <a:solidFill>
              <a:srgbClr val="FFFFCC"/>
            </a:solidFill>
            <a:ln w="12700">
              <a:solidFill>
                <a:schemeClr val="bg1">
                  <a:lumMod val="65000"/>
                </a:schemeClr>
              </a:solidFill>
              <a:prstDash val="lgDash"/>
            </a:ln>
          </p:spPr>
          <p:txBody>
            <a:bodyPr wrap="square" rtlCol="0">
              <a:spAutoFit/>
            </a:bodyPr>
            <a:lstStyle/>
            <a:p>
              <a:r>
                <a:rPr lang="zh-TW" altLang="en-US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           審查人簽名</a:t>
              </a:r>
              <a:r>
                <a:rPr lang="en-US" altLang="zh-TW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sz="105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日期                            </a:t>
              </a:r>
              <a:endParaRPr lang="zh-TW" altLang="en-US" sz="105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pic>
        <p:nvPicPr>
          <p:cNvPr id="23" name="圖片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4" y="6182315"/>
            <a:ext cx="2142397" cy="55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77" y="0"/>
            <a:ext cx="9700846" cy="6858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9007269" y="820396"/>
            <a:ext cx="124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騎縫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章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0322579" y="383137"/>
            <a:ext cx="142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連續頁面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392226" y="820396"/>
            <a:ext cx="2026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名稱日期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574742" y="5263224"/>
            <a:ext cx="1427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劃線修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改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5082586" y="5682845"/>
            <a:ext cx="17711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原子筆註記實驗結果、分析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8069686" y="6268286"/>
            <a:ext cx="177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微軟正黑體" panose="020B0604030504040204" pitchFamily="34" charset="-120"/>
              <a:buChar char="X"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PI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未審核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049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77" y="0"/>
            <a:ext cx="9700846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929330" y="4563346"/>
            <a:ext cx="15745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原子筆註記實驗結果、分析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9909535" y="5595963"/>
            <a:ext cx="157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騎縫章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729075" y="5226631"/>
            <a:ext cx="157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實驗名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稱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8069686" y="6268286"/>
            <a:ext cx="17711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6">
                  <a:lumMod val="75000"/>
                </a:schemeClr>
              </a:buClr>
              <a:buFont typeface="微軟正黑體" panose="020B0604030504040204" pitchFamily="34" charset="-120"/>
              <a:buChar char="X"/>
            </a:pPr>
            <a:r>
              <a:rPr lang="en-US" altLang="zh-TW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PI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未審核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7247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77" y="0"/>
            <a:ext cx="9700846" cy="6858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626952" y="406803"/>
            <a:ext cx="157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實驗名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稱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4414246" y="1080389"/>
            <a:ext cx="157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實驗方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法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4310272" y="3020557"/>
            <a:ext cx="1574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劃線刪除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2896285" y="5873428"/>
            <a:ext cx="219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實驗日期，簽名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436952" y="6387762"/>
            <a:ext cx="2197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PI 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有審核，簽名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9563430" y="2532185"/>
            <a:ext cx="12042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騎縫章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9844386" y="5110536"/>
            <a:ext cx="18466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ü"/>
            </a:pP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實驗結果分析、觀察</a:t>
            </a:r>
            <a:endParaRPr lang="zh-TW" altLang="en-US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451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77" y="0"/>
            <a:ext cx="9700846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196269" y="1974078"/>
            <a:ext cx="1811709" cy="77766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9144000" y="2362911"/>
            <a:ext cx="1596640" cy="32944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/>
          <p:cNvSpPr txBox="1"/>
          <p:nvPr/>
        </p:nvSpPr>
        <p:spPr>
          <a:xfrm>
            <a:off x="264234" y="1974078"/>
            <a:ext cx="1803847" cy="92333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記錄每一樣本所呈現的原始位置 </a:t>
            </a:r>
            <a:r>
              <a:rPr lang="en-US" altLang="zh-TW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可回朔查驗</a:t>
            </a:r>
            <a:r>
              <a:rPr lang="en-US" altLang="zh-TW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10859595" y="3086783"/>
            <a:ext cx="1181430" cy="923330"/>
          </a:xfrm>
          <a:prstGeom prst="rect">
            <a:avLst/>
          </a:prstGeom>
          <a:solidFill>
            <a:schemeClr val="tx1"/>
          </a:solidFill>
          <a:ln w="28575">
            <a:solidFill>
              <a:srgbClr val="FF0000"/>
            </a:solidFill>
            <a:prstDash val="lg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每步驟</a:t>
            </a:r>
            <a:r>
              <a:rPr lang="en-US" altLang="zh-TW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solidFill>
                  <a:srgbClr val="FFFF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確切反應時間</a:t>
            </a:r>
            <a:endParaRPr lang="zh-TW" altLang="en-US" dirty="0">
              <a:solidFill>
                <a:srgbClr val="FFFF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7287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56" y="0"/>
            <a:ext cx="3858567" cy="6858000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9" t="15778" r="6490"/>
          <a:stretch/>
        </p:blipFill>
        <p:spPr>
          <a:xfrm rot="16200000">
            <a:off x="3998117" y="1395892"/>
            <a:ext cx="6877055" cy="4085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2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16" y="240030"/>
            <a:ext cx="6814848" cy="4526280"/>
          </a:xfrm>
          <a:prstGeom prst="rect">
            <a:avLst/>
          </a:prstGeom>
        </p:spPr>
      </p:pic>
      <p:sp>
        <p:nvSpPr>
          <p:cNvPr id="2" name="文字方塊 1"/>
          <p:cNvSpPr txBox="1"/>
          <p:nvPr/>
        </p:nvSpPr>
        <p:spPr>
          <a:xfrm>
            <a:off x="4094570" y="4982469"/>
            <a:ext cx="780881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dirty="0" smtClean="0">
                <a:latin typeface="Arial Black" panose="020B0A04020102020204" pitchFamily="34" charset="0"/>
                <a:ea typeface="微軟正黑體" panose="020B0604030504040204" pitchFamily="34" charset="-120"/>
              </a:rPr>
              <a:t>“</a:t>
            </a:r>
            <a:r>
              <a:rPr lang="zh-TW" altLang="en-US" sz="2000" dirty="0" smtClean="0">
                <a:latin typeface="Arial Black" panose="020B0A040201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老闆說要看我的實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簿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，甚麼啊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我從來不寫的啊，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明天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就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要準備好也太折磨人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en-US" altLang="zh-TW" sz="2000" dirty="0" smtClean="0">
                <a:latin typeface="Arial Black" panose="020B0A04020102020204" pitchFamily="34" charset="0"/>
                <a:ea typeface="微軟正黑體" panose="020B0604030504040204" pitchFamily="34" charset="-120"/>
              </a:rPr>
              <a:t>”</a:t>
            </a:r>
          </a:p>
          <a:p>
            <a:r>
              <a:rPr lang="en-US" altLang="zh-TW" sz="2000" dirty="0" smtClean="0">
                <a:latin typeface="Arial Black" panose="020B0A04020102020204" pitchFamily="34" charset="0"/>
                <a:ea typeface="微軟正黑體" panose="020B0604030504040204" pitchFamily="34" charset="-120"/>
              </a:rPr>
              <a:t>“</a:t>
            </a:r>
            <a:r>
              <a:rPr lang="zh-TW" altLang="en-US" sz="2000" dirty="0" smtClean="0">
                <a:latin typeface="Arial Black" panose="020B0A04020102020204" pitchFamily="34" charset="0"/>
                <a:ea typeface="微軟正黑體" panose="020B0604030504040204" pitchFamily="34" charset="-120"/>
              </a:rPr>
              <a:t> 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他，看了我的研究紀錄後，然後搶在我之前發表，甚麼意思啊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Arial Black" panose="020B0A04020102020204" pitchFamily="34" charset="0"/>
                <a:ea typeface="微軟正黑體" panose="020B0604030504040204" pitchFamily="34" charset="-120"/>
              </a:rPr>
              <a:t>”</a:t>
            </a:r>
          </a:p>
          <a:p>
            <a:r>
              <a:rPr lang="en-US" altLang="zh-TW" sz="2000" dirty="0" smtClean="0">
                <a:latin typeface="Arial Black" panose="020B0A04020102020204" pitchFamily="34" charset="0"/>
                <a:ea typeface="微軟正黑體" panose="020B0604030504040204" pitchFamily="34" charset="-120"/>
              </a:rPr>
              <a:t>“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OMG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，終於可以離開這，我要把我的多年血汗紀錄都帶走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Arial Black" panose="020B0A04020102020204" pitchFamily="34" charset="0"/>
                <a:ea typeface="微軟正黑體" panose="020B0604030504040204" pitchFamily="34" charset="-120"/>
              </a:rPr>
              <a:t>”</a:t>
            </a:r>
          </a:p>
        </p:txBody>
      </p:sp>
      <p:sp>
        <p:nvSpPr>
          <p:cNvPr id="5" name="矩形 4"/>
          <p:cNvSpPr/>
          <p:nvPr/>
        </p:nvSpPr>
        <p:spPr>
          <a:xfrm>
            <a:off x="5728892" y="4489311"/>
            <a:ext cx="15832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https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://unsplash.com/</a:t>
            </a:r>
            <a:endParaRPr lang="zh-TW" altLang="en-US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4" y="6182315"/>
            <a:ext cx="2142397" cy="55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19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55336"/>
            <a:ext cx="10515600" cy="4358354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定期將研發紀錄本送交計畫主持人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團隊指導人員檢閱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有重大發現，除了確認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重整過後數據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的真實性，需將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原始資料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再次核對。最好能重現並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人以上見證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本非經主管同意，嚴禁攜帶離開工作場域，也禁止展示、影印、對外透露相關結果</a:t>
            </a:r>
            <a:endParaRPr lang="en-US" altLang="zh-TW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禁止隨意翻動別人的記錄本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任何原始資料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確保日期無法變更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備份</a:t>
            </a:r>
            <a:r>
              <a:rPr lang="en-US" altLang="zh-TW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除了隨身硬碟，還有限制性網路雲端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安置於一個管制出入、防水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火、隱密性高的空間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83567" y="555526"/>
            <a:ext cx="3868978" cy="646331"/>
          </a:xfrm>
          <a:prstGeom prst="rect">
            <a:avLst/>
          </a:prstGeom>
          <a:solidFill>
            <a:srgbClr val="FDEFD7"/>
          </a:solidFill>
          <a:ln w="28575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見證、保密、保存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4" y="6182315"/>
            <a:ext cx="2142397" cy="55564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153398" y="5997649"/>
            <a:ext cx="73921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註：原始資料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(Raw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Data) 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為實驗過程中所記錄的所有實驗條件及結果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3947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24018" y="1994605"/>
            <a:ext cx="1015024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修正「科技部補助專題研究計畫作業要點」及 「科技部補助專題研究計畫經費處理原則」部分規定，自即日起生效 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科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部綜字第 </a:t>
            </a:r>
            <a:r>
              <a:rPr lang="en-US" altLang="zh-TW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1070065445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號，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107.09.11)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科技部補助專題研究計畫作業要點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》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Times New Roman" panose="02020603050405020304" pitchFamily="18" charset="0"/>
              <a:buChar char="§"/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26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點，第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款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︰</a:t>
            </a:r>
            <a:b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申請機構應督促計畫主持人執行研究計畫期間之研究參數、數據、圖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像、紀錄等相關原始資料，應於執行期滿日後</a:t>
            </a:r>
            <a:r>
              <a:rPr lang="zh-TW" altLang="en-US" sz="2400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至少保存三年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；如各該法令另有更長之保存期限者，從其規定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3567" y="555526"/>
            <a:ext cx="3068037" cy="646331"/>
          </a:xfrm>
          <a:prstGeom prst="rect">
            <a:avLst/>
          </a:prstGeom>
          <a:solidFill>
            <a:srgbClr val="FDEFD7"/>
          </a:solidFill>
          <a:ln w="28575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資料保存年限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4" y="6182315"/>
            <a:ext cx="2142397" cy="55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065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31065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簿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領用人應盡保管責任，如有毀損、遺失，需向主管報備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離校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離職後，紀錄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簿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應交回實驗紀錄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簿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管理單位；換言之，</a:t>
            </a:r>
            <a:r>
              <a:rPr lang="zh-TW" altLang="en-US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於職務上所完成的記錄屬於研究單位而非個人財產</a:t>
            </a:r>
            <a:endParaRPr lang="en-US" altLang="zh-TW" u="sng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紀錄簿使用後需立即更換，並繳回原發單位或統一存放研究室管制區域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需設有專責保管單位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申請調閱，僅能在管制區內閱讀，且需有進出入紀錄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儀器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數據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輸出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各種儀器如無法匯出紙本原始資料、須手抄在實驗紀錄簿；待登打成電子資料時，需</a:t>
            </a:r>
            <a:r>
              <a:rPr lang="zh-TW" altLang="en-US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加鎖保護工作頁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，避免後續竄改數據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683567" y="555526"/>
            <a:ext cx="3127782" cy="646331"/>
          </a:xfrm>
          <a:prstGeom prst="rect">
            <a:avLst/>
          </a:prstGeom>
          <a:solidFill>
            <a:srgbClr val="F4E2FE"/>
          </a:solidFill>
          <a:ln w="28575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資料管理 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(1/2)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4" y="6182315"/>
            <a:ext cx="2142397" cy="55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29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631071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問卷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回收回來的問卷需建檔分析，並歸檔於資料庫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原始紙本問卷需先編碼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例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1080410001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1080410002…)</a:t>
            </a: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將原始問卷回饋內容轉換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(coding)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成電子檔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本問卷保存多久後銷毀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各領域設定年限不定，一般為取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年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具名問卷需確保個人隱私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申請資料庫分析，必須詳列相關條件；所提供的檔案，也需去個資化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4" y="6182315"/>
            <a:ext cx="2142397" cy="55564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83567" y="555526"/>
            <a:ext cx="3127782" cy="646331"/>
          </a:xfrm>
          <a:prstGeom prst="rect">
            <a:avLst/>
          </a:prstGeom>
          <a:solidFill>
            <a:srgbClr val="F4E2FE"/>
          </a:solidFill>
          <a:ln w="28575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資料管理 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(2/2)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070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8726" y="1831733"/>
            <a:ext cx="10150249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</a:t>
            </a:r>
            <a:r>
              <a:rPr lang="zh-TW" altLang="en-US" sz="2400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成功大學研究人員契約</a:t>
            </a:r>
            <a:r>
              <a:rPr lang="zh-TW" altLang="en-US" sz="2400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書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(102.10.30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102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學年度第 </a:t>
            </a:r>
            <a:r>
              <a:rPr lang="en-US" altLang="zh-TW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次校務會議延會修正通過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Times New Roman" panose="02020603050405020304" pitchFamily="18" charset="0"/>
              <a:buChar char="§"/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條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︰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研發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成果歸屬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︰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乙方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研究員、副研究員、助理研究員、研究助理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在約聘期間，其工作內容所產生研發成果之智慧財產權歸甲方 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國立成功大學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所有，並依「國立成功大學研究發展成果管理辦法」辦理相關事宜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Times New Roman" panose="02020603050405020304" pitchFamily="18" charset="0"/>
              <a:buChar char="§"/>
            </a:pP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國立成功大學博士後研究人員契約書 </a:t>
            </a:r>
            <a:r>
              <a:rPr lang="en-US" altLang="zh-TW" sz="1200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(108.03.13</a:t>
            </a:r>
            <a:r>
              <a:rPr lang="zh-TW" altLang="en-US" sz="1200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，第 </a:t>
            </a:r>
            <a:r>
              <a:rPr lang="en-US" altLang="zh-TW" sz="1200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195</a:t>
            </a:r>
            <a:r>
              <a:rPr lang="zh-TW" altLang="en-US" sz="1200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次行政會議修正通過</a:t>
            </a:r>
            <a:r>
              <a:rPr lang="en-US" altLang="zh-TW" sz="1200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Times New Roman" panose="02020603050405020304" pitchFamily="18" charset="0"/>
              <a:buChar char="§"/>
            </a:pP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Times New Roman" panose="02020603050405020304" pitchFamily="18" charset="0"/>
              <a:buChar char="§"/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條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︰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研發成果歸屬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︰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乙方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博士後研究員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在約聘期間，其工作內容所產生研發成果之智慧財產權歸甲方所有，並依甲方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國立成功大學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研究發展成果管理辦法辦理相關事宜 </a:t>
            </a:r>
            <a:endParaRPr lang="en-US" altLang="zh-TW" u="sng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3567" y="555526"/>
            <a:ext cx="7417846" cy="646331"/>
          </a:xfrm>
          <a:prstGeom prst="rect">
            <a:avLst/>
          </a:prstGeom>
          <a:solidFill>
            <a:srgbClr val="E5FFF9"/>
          </a:solidFill>
          <a:ln w="28575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研發成果，誰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有所有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(1/4)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178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8726" y="1831733"/>
            <a:ext cx="1015024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TW" altLang="en-US" sz="2400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</a:t>
            </a:r>
            <a:r>
              <a:rPr lang="zh-TW" altLang="en-US" sz="2400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成功</a:t>
            </a:r>
            <a:r>
              <a:rPr lang="zh-TW" altLang="en-US" sz="2400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大學專案工</a:t>
            </a:r>
            <a:r>
              <a:rPr lang="zh-TW" altLang="en-US" sz="2400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作</a:t>
            </a:r>
            <a:r>
              <a:rPr lang="zh-TW" altLang="en-US" sz="2400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人員</a:t>
            </a:r>
            <a:r>
              <a:rPr lang="zh-TW" altLang="en-US" sz="2400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契約</a:t>
            </a:r>
            <a:r>
              <a:rPr lang="zh-TW" altLang="en-US" sz="2400" u="sng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書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(106.03.27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成大人事 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字第 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226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號函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en-US" altLang="zh-TW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Times New Roman" panose="02020603050405020304" pitchFamily="18" charset="0"/>
              <a:buChar char="§"/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條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︰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業務移交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︰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甲方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國立成功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大學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調整乙方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專案工作人員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所擔任之工作或本契約終止時，乙方應將其經管之事務及物品辦理移交。如未辦妥移交，至甲方受有損害者，甲方得依相關法律請求乙方損害賠償。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Times New Roman" panose="02020603050405020304" pitchFamily="18" charset="0"/>
              <a:buChar char="§"/>
            </a:pP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4" y="6182315"/>
            <a:ext cx="2142397" cy="555641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83567" y="555526"/>
            <a:ext cx="7417846" cy="646331"/>
          </a:xfrm>
          <a:prstGeom prst="rect">
            <a:avLst/>
          </a:prstGeom>
          <a:solidFill>
            <a:srgbClr val="E5FFF9"/>
          </a:solidFill>
          <a:ln w="28575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研發成果，誰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有所有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(2/4)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984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8726" y="1831733"/>
            <a:ext cx="1048695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《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國立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成功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大學研究發展成果管理辦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法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》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(106.10.25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106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學年度第 </a:t>
            </a:r>
            <a:r>
              <a:rPr lang="en-US" altLang="zh-TW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次校務會議修正通過</a:t>
            </a:r>
            <a:r>
              <a:rPr lang="en-US" altLang="zh-TW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endParaRPr lang="en-US" altLang="zh-TW" sz="4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Times New Roman" panose="02020603050405020304" pitchFamily="18" charset="0"/>
              <a:buChar char="§"/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條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︰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b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本辦法所稱本校研究發展成果，係指本校支薪人員因職務或非職務上所產生之研究發展成果，包括因研究發展所產生具有可專利性之技術概念、積體電路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布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局、產品、商標權、著作權及其衍生之權利、營業秘密、植物品種權，以及其他技術資料。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Times New Roman" panose="02020603050405020304" pitchFamily="18" charset="0"/>
              <a:buChar char="§"/>
            </a:pP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Times New Roman" panose="02020603050405020304" pitchFamily="18" charset="0"/>
              <a:buChar char="§"/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條</a:t>
            </a:r>
            <a:r>
              <a:rPr lang="en-US" altLang="zh-TW" sz="2400" dirty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︰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前條第一項所稱之「職務上所產生之研究發展成果，」係指由本校編列預算，補助、委辦、出資或使用本校實驗設備所產生之研發成果，除法律另有規定或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契約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另有約定外，悉屬於本校。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/>
            </a:r>
            <a:b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Times New Roman" panose="02020603050405020304" pitchFamily="18" charset="0"/>
              <a:buChar char="§"/>
            </a:pPr>
            <a:endParaRPr lang="en-US" altLang="zh-TW" u="sng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4" y="6182315"/>
            <a:ext cx="2142397" cy="55564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83567" y="555526"/>
            <a:ext cx="7417846" cy="646331"/>
          </a:xfrm>
          <a:prstGeom prst="rect">
            <a:avLst/>
          </a:prstGeom>
          <a:solidFill>
            <a:srgbClr val="E5FFF9"/>
          </a:solidFill>
          <a:ln w="28575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研發成果，誰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有所有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(3/4)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4005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668726" y="1831733"/>
            <a:ext cx="1048695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《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科技技術基本法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》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106.06.14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，總統華總一義字第 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10600073301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號令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endParaRPr lang="en-US" altLang="zh-TW" sz="4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Times New Roman" panose="02020603050405020304" pitchFamily="18" charset="0"/>
              <a:buChar char="§"/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第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條，第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項</a:t>
            </a:r>
            <a:r>
              <a:rPr lang="en-US" altLang="zh-TW" sz="2400" dirty="0" smtClean="0">
                <a:latin typeface="Times New Roman" panose="02020603050405020304" pitchFamily="18" charset="0"/>
                <a:ea typeface="微軟正黑體" panose="020B0604030504040204" pitchFamily="34" charset="-120"/>
                <a:cs typeface="Times New Roman" panose="02020603050405020304" pitchFamily="18" charset="0"/>
              </a:rPr>
              <a:t>︰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b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政府補助、委託、出資或公立研究機關 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構</a:t>
            </a:r>
            <a:r>
              <a:rPr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依法編列科學技術研究發展預算所進行之科學技術研究發展，應依評選或審查之方式決定對象，評選或審查應附理由。</a:t>
            </a:r>
            <a:r>
              <a:rPr lang="zh-TW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其所獲得之研究發展成果，得全部或一部歸屬於執行研究發展之單位所有或授權使用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，不受國有財產法之限制。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Times New Roman" panose="02020603050405020304" pitchFamily="18" charset="0"/>
              <a:buChar char="§"/>
            </a:pP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285750" indent="-285750">
              <a:buFont typeface="Times New Roman" panose="02020603050405020304" pitchFamily="18" charset="0"/>
              <a:buChar char="§"/>
            </a:pPr>
            <a:endParaRPr lang="en-US" altLang="zh-TW" u="sng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4" y="6182315"/>
            <a:ext cx="2142397" cy="55564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683567" y="555526"/>
            <a:ext cx="7417846" cy="646331"/>
          </a:xfrm>
          <a:prstGeom prst="rect">
            <a:avLst/>
          </a:prstGeom>
          <a:solidFill>
            <a:srgbClr val="E5FFF9"/>
          </a:solidFill>
          <a:ln w="28575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研發成果，誰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有所有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(4/4)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318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74764" y="674937"/>
            <a:ext cx="11455286" cy="5262979"/>
          </a:xfrm>
          <a:prstGeom prst="rect">
            <a:avLst/>
          </a:prstGeom>
          <a:solidFill>
            <a:srgbClr val="FFE3E1"/>
          </a:solidFill>
          <a:ln w="19050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簡單說，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所有權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屬於</a:t>
            </a:r>
            <a:r>
              <a:rPr lang="zh-TW" altLang="en-US" sz="2800" b="1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機關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。以下幾點說明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經費一般是給予</a:t>
            </a: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研究機構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非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研究人員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研究人員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離職或計畫結束，須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將原始資料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移交至所屬研究機構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8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接受</a:t>
            </a:r>
            <a:r>
              <a:rPr lang="zh-TW" altLang="en-US" sz="2800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補助的研究</a:t>
            </a:r>
            <a:r>
              <a:rPr lang="zh-TW" altLang="en-US" sz="28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 </a:t>
            </a:r>
            <a:r>
              <a:rPr lang="en-US" altLang="zh-TW" sz="28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各系所</a:t>
            </a:r>
            <a:r>
              <a:rPr lang="en-US" altLang="zh-TW" sz="28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8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研究中心</a:t>
            </a:r>
            <a:r>
              <a:rPr lang="en-US" altLang="zh-TW" sz="28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權利及義務保留相關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補助單位與你最接近的，為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研究室</a:t>
            </a:r>
            <a:endParaRPr lang="en-US" altLang="zh-TW" sz="28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老闆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(PI)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要求你把原始資料留下，</a:t>
            </a:r>
            <a:r>
              <a:rPr lang="zh-TW" altLang="en-US" sz="28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是合理的</a:t>
            </a:r>
            <a:r>
              <a:rPr lang="en-US" altLang="zh-TW" sz="28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</a:t>
            </a:r>
            <a:endParaRPr lang="en-US" altLang="zh-TW" sz="2800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另，注意事項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研究人員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必須保證移交的資料完整無誤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原始資料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保留在原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單位，保存期限為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年以上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確認原始資料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電子資料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日期、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excel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儲存欄位已鎖定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加密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且設定保護工作表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任一儲存格無法變更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)!!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4" y="6182315"/>
            <a:ext cx="2142397" cy="55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2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資料來源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國立成功大學研究人員契約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書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102.10.30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102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學年度第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次校務會議延會修正通過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國立成功大學博士後研究人員契約書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(108.03.13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，第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195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次行政會議修正通過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國立成功大學專案工作人員契約書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(106.03.27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成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大人事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專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字第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226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號函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《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國立成功大學研究發展成果管理辦法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》 (106.10.25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106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學年度第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次校務會議修正通過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《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科技技術基本法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》 (106.06.14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，總統華總一義字第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10600073301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號令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 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成大技轉育成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中心，發明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人研究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紀錄，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http://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  <a:hlinkClick r:id="rId2"/>
              </a:rPr>
              <a:t>ttbic.rsh.ncku.edu.tw/p/412-1085-11725.php?Lang=zh-tw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成大「學術誠信系列講座：實驗紀錄本的管理及重要性」，陽明大學，劉宗榮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教授，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2019.04.10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For the Sound Development of Science –The Attitude of a Conscientious Scientist- 2015, Japan Society for the Promotion of Science. Retrieved from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https://www.jsps.go.jp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/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99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年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01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月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日 院臺秘字第 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0990091522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號函頒文書處理手冊，附錄二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4" y="6182315"/>
            <a:ext cx="2142397" cy="55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7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471602" y="2090172"/>
            <a:ext cx="70568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一定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寫實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紀錄簿嗎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紀錄簿所記載的內容，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可以隨便給非研究室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成員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看嗎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原始資料 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(Raw data) 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可以打包帶走嗎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4" y="6182315"/>
            <a:ext cx="2142397" cy="55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19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726" y="1821760"/>
            <a:ext cx="1636548" cy="572589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719403" y="1343561"/>
            <a:ext cx="9985109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>
              <a:buFont typeface="Wingdings" panose="05000000000000000000" pitchFamily="2" charset="2"/>
              <a:buChar char="u"/>
            </a:pPr>
            <a:r>
              <a:rPr lang="zh-TW" altLang="en-US" sz="2133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本教材內容採用 </a:t>
            </a:r>
            <a:r>
              <a:rPr lang="en-US" altLang="zh-TW" sz="2133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CC</a:t>
            </a:r>
            <a:r>
              <a:rPr lang="zh-TW" altLang="en-US" sz="2133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姓名標示</a:t>
            </a:r>
            <a:r>
              <a:rPr lang="en-US" altLang="zh-TW" sz="2133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2133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非商業性</a:t>
            </a:r>
            <a:r>
              <a:rPr lang="en-US" altLang="zh-TW" sz="2133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</a:t>
            </a:r>
            <a:r>
              <a:rPr lang="zh-TW" altLang="en-US" sz="2133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相同方式分享 </a:t>
            </a:r>
            <a:r>
              <a:rPr lang="en-US" altLang="zh-TW" sz="2133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4.0</a:t>
            </a:r>
            <a:r>
              <a:rPr lang="zh-TW" altLang="en-US" sz="2133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國際授權條款授權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" y="6213309"/>
            <a:ext cx="2221143" cy="576064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2808318" y="141318"/>
            <a:ext cx="6575364" cy="6575364"/>
          </a:xfrm>
          <a:prstGeom prst="rect">
            <a:avLst/>
          </a:prstGeom>
          <a:blipFill dpi="0" rotWithShape="1">
            <a:blip r:embed="rId5">
              <a:alphaModFix amt="10000"/>
            </a:blip>
            <a:srcRect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0757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463196" y="1974078"/>
            <a:ext cx="868906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u="sng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Tips</a:t>
            </a: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研發紀錄本、實驗紀錄簿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……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等，本教材視為同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義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詞</a:t>
            </a:r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buAutoNum type="arabicPeriod"/>
            </a:pP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法律統一用字表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名詞用「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」，動詞用 「記錄」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行政院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99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年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01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月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22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日 院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臺秘字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 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0990091522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號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函頒文書處理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手冊，附錄二</a:t>
            </a:r>
            <a:endParaRPr lang="en-US" altLang="zh-TW" sz="1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4" y="6182315"/>
            <a:ext cx="2142397" cy="55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6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3756822"/>
          </a:xfrm>
        </p:spPr>
        <p:txBody>
          <a:bodyPr>
            <a:no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追蹤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研究進度，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確保研究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完成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度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提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供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第三方重複實驗細節，執行再現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性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多人共同執行研究，可以釐清責任及貢獻度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成果的佐證材料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驗證原創性的第一手材料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傳承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前人研究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成果，分享經驗技術並作為教學材料 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過往的紀錄，搭配新穎科技，可提供新的研究策略及方向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未來法律事件上做有利佐證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申請專利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不當的研究紀錄，實例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前中研院院士陳慶士一案 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請參閱「造假與變造」</a:t>
            </a:r>
            <a:r>
              <a:rPr lang="en-US" altLang="zh-TW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542964" y="5356148"/>
            <a:ext cx="73638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註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成大目前正在著手實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驗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簿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登載內容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規範修法，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詳細內容須等研發處發文通知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683568" y="555526"/>
            <a:ext cx="4899936" cy="646331"/>
          </a:xfrm>
          <a:prstGeom prst="rect">
            <a:avLst/>
          </a:prstGeom>
          <a:solidFill>
            <a:srgbClr val="FFFFCC"/>
          </a:solidFill>
          <a:ln w="28575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當然要寫實驗紀錄簿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!!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4" y="6182315"/>
            <a:ext cx="2142397" cy="55564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9085634" y="6168111"/>
            <a:ext cx="2811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成大紀念品部；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JSPS, p38, 2015)</a:t>
            </a:r>
            <a:endParaRPr lang="zh-TW" altLang="en-US" sz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53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516417"/>
            <a:ext cx="10515600" cy="4351338"/>
          </a:xfrm>
        </p:spPr>
        <p:txBody>
          <a:bodyPr/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確認研究方法的可行性、選擇合適的分析方法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須經授權的試驗，必須確認取得授權書後才可執行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人體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人類試驗倫理審查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(IRB/HREC)</a:t>
            </a: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動物試驗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(IACUC)</a:t>
            </a: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有害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毒物質化學品申報平台、列管生物製劑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  <a:hlinkClick r:id="rId2"/>
              </a:rPr>
              <a:t>成大環安整合資訊系統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其他須經申請才可使用的資料庫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全民健康保險研究資料庫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實驗記錄種類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紙本問卷、記錄影音檔 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聲音、影片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、圖像、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輸出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電子數據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pH meter)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3567" y="555526"/>
            <a:ext cx="5026569" cy="646331"/>
          </a:xfrm>
          <a:prstGeom prst="rect">
            <a:avLst/>
          </a:prstGeom>
          <a:solidFill>
            <a:srgbClr val="FFFFCC"/>
          </a:solidFill>
          <a:ln w="28575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資料蒐集前的確認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4" y="6182315"/>
            <a:ext cx="2142397" cy="55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8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2017258"/>
            <a:ext cx="10515600" cy="411861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新領用時，於封面頁填入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計畫編號、名稱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系所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研究人員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指導教授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聯絡方式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另外有些會記錄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領用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歸檔日期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錄簿號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編號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554" y="0"/>
            <a:ext cx="4849446" cy="685800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5506134" y="6358438"/>
            <a:ext cx="3672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成大紀念品部，授權使用</a:t>
            </a:r>
            <a:endParaRPr lang="zh-TW" altLang="en-US" sz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683567" y="555526"/>
            <a:ext cx="5927625" cy="646331"/>
          </a:xfrm>
          <a:prstGeom prst="rect">
            <a:avLst/>
          </a:prstGeom>
          <a:solidFill>
            <a:srgbClr val="FFFFCC"/>
          </a:solidFill>
          <a:ln w="28575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本，記錄事項 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(1/2)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4" y="6182315"/>
            <a:ext cx="2142397" cy="55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25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50818"/>
            <a:ext cx="11153775" cy="4118618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依領域不同，所記載的內容亦不同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舉凡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︰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結構、電路、軟體設計圖、實驗設計操作流程、數據分析、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參數改變、結果分析、檢討內容、對話內容、會議等相關記錄。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手寫數據、電子輸出數據、影像輸出、熱感紙電泳膠片圖等</a:t>
            </a:r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其他，與實驗相關，那怕是瞬間靈感，都可以記錄下來。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8897439" y="6081067"/>
            <a:ext cx="29897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成大技轉</a:t>
            </a:r>
            <a:r>
              <a:rPr lang="zh-TW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育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成中心 發明人研究紀錄 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2"/>
              </a:rPr>
              <a:t>連結</a:t>
            </a:r>
            <a:r>
              <a:rPr lang="en-US" altLang="zh-TW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zh-TW" altLang="en-US" sz="12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成大紀念品部</a:t>
            </a:r>
            <a:endParaRPr lang="zh-TW" altLang="en-US" sz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83567" y="555526"/>
            <a:ext cx="5927625" cy="646331"/>
          </a:xfrm>
          <a:prstGeom prst="rect">
            <a:avLst/>
          </a:prstGeom>
          <a:solidFill>
            <a:srgbClr val="FFFFCC"/>
          </a:solidFill>
          <a:ln w="28575">
            <a:solidFill>
              <a:schemeClr val="bg1">
                <a:lumMod val="50000"/>
              </a:schemeClr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實驗</a:t>
            </a:r>
            <a:r>
              <a:rPr lang="zh-TW" altLang="en-US" sz="3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紀錄</a:t>
            </a:r>
            <a:r>
              <a:rPr lang="zh-TW" altLang="en-US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本，記錄事項 </a:t>
            </a:r>
            <a:r>
              <a:rPr lang="en-US" altLang="zh-TW" sz="3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(2/2)</a:t>
            </a:r>
            <a:endParaRPr lang="zh-TW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664" y="6182315"/>
            <a:ext cx="2142397" cy="55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911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402" y="0"/>
            <a:ext cx="97008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2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1678</Words>
  <Application>Microsoft Office PowerPoint</Application>
  <PresentationFormat>寬螢幕</PresentationFormat>
  <Paragraphs>175</Paragraphs>
  <Slides>30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41" baseType="lpstr">
      <vt:lpstr>맑은 고딕</vt:lpstr>
      <vt:lpstr>微軟正黑體</vt:lpstr>
      <vt:lpstr>新細明體</vt:lpstr>
      <vt:lpstr>標楷體</vt:lpstr>
      <vt:lpstr>Arial</vt:lpstr>
      <vt:lpstr>Arial Black</vt:lpstr>
      <vt:lpstr>Calibri</vt:lpstr>
      <vt:lpstr>Calibri Light</vt:lpstr>
      <vt:lpstr>Times New Roman</vt:lpstr>
      <vt:lpstr>Wingdings</vt:lpstr>
      <vt:lpstr>Office 佈景主題</vt:lpstr>
      <vt:lpstr>執行研究前，你需要注意的事 學習如何記錄、管理研究資料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資料來源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資料管理</dc:title>
  <dc:creator>Windows 使用者</dc:creator>
  <cp:lastModifiedBy>Windows 使用者</cp:lastModifiedBy>
  <cp:revision>209</cp:revision>
  <cp:lastPrinted>2019-04-24T01:35:01Z</cp:lastPrinted>
  <dcterms:created xsi:type="dcterms:W3CDTF">2019-04-03T02:47:25Z</dcterms:created>
  <dcterms:modified xsi:type="dcterms:W3CDTF">2019-05-02T08:25:12Z</dcterms:modified>
</cp:coreProperties>
</file>