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9" r:id="rId3"/>
    <p:sldId id="256" r:id="rId4"/>
    <p:sldId id="257" r:id="rId5"/>
    <p:sldId id="264" r:id="rId6"/>
    <p:sldId id="258" r:id="rId7"/>
    <p:sldId id="265" r:id="rId8"/>
    <p:sldId id="266" r:id="rId9"/>
    <p:sldId id="263"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5BFFA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p:scale>
          <a:sx n="75" d="100"/>
          <a:sy n="75" d="100"/>
        </p:scale>
        <p:origin x="-998" y="-3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ED545-7E0E-48C4-9A43-3E3E43759EED}" type="datetimeFigureOut">
              <a:rPr lang="zh-TW" altLang="en-US" smtClean="0"/>
              <a:t>2019/10/29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67FB9-0442-4394-8B72-39A3AA5C7C3F}" type="slidenum">
              <a:rPr lang="zh-TW" altLang="en-US" smtClean="0"/>
              <a:t>‹#›</a:t>
            </a:fld>
            <a:endParaRPr lang="zh-TW" altLang="en-US"/>
          </a:p>
        </p:txBody>
      </p:sp>
    </p:spTree>
    <p:extLst>
      <p:ext uri="{BB962C8B-B14F-4D97-AF65-F5344CB8AC3E}">
        <p14:creationId xmlns:p14="http://schemas.microsoft.com/office/powerpoint/2010/main" val="103320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p>
        </p:txBody>
      </p:sp>
      <p:sp>
        <p:nvSpPr>
          <p:cNvPr id="4" name="投影片編號預留位置 3"/>
          <p:cNvSpPr>
            <a:spLocks noGrp="1"/>
          </p:cNvSpPr>
          <p:nvPr>
            <p:ph type="sldNum" sz="quarter" idx="10"/>
          </p:nvPr>
        </p:nvSpPr>
        <p:spPr/>
        <p:txBody>
          <a:bodyPr rtlCol="0"/>
          <a:lstStyle/>
          <a:p>
            <a:fld id="{841221E5-7225-48EB-A4EE-420E7BFCF705}" type="slidenum">
              <a:rPr lang="en-US" altLang="zh-TW" smtClean="0">
                <a:solidFill>
                  <a:prstClr val="black"/>
                </a:solidFill>
              </a:rPr>
              <a:pPr/>
              <a:t>9</a:t>
            </a:fld>
            <a:endParaRPr lang="zh-TW" altLang="en-US" dirty="0">
              <a:solidFill>
                <a:prstClr val="black"/>
              </a:solidFill>
            </a:endParaRPr>
          </a:p>
        </p:txBody>
      </p:sp>
    </p:spTree>
    <p:extLst>
      <p:ext uri="{BB962C8B-B14F-4D97-AF65-F5344CB8AC3E}">
        <p14:creationId xmlns:p14="http://schemas.microsoft.com/office/powerpoint/2010/main" val="197849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dirty="0"/>
          </a:p>
        </p:txBody>
      </p:sp>
      <p:sp>
        <p:nvSpPr>
          <p:cNvPr id="4" name="投影片編號預留位置 3"/>
          <p:cNvSpPr>
            <a:spLocks noGrp="1"/>
          </p:cNvSpPr>
          <p:nvPr>
            <p:ph type="sldNum" sz="quarter" idx="10"/>
          </p:nvPr>
        </p:nvSpPr>
        <p:spPr/>
        <p:txBody>
          <a:bodyPr rtlCol="0"/>
          <a:lstStyle/>
          <a:p>
            <a:fld id="{841221E5-7225-48EB-A4EE-420E7BFCF705}" type="slidenum">
              <a:rPr lang="en-US" altLang="zh-TW" smtClean="0">
                <a:solidFill>
                  <a:prstClr val="black"/>
                </a:solidFill>
              </a:rPr>
              <a:pPr/>
              <a:t>13</a:t>
            </a:fld>
            <a:endParaRPr lang="zh-TW" altLang="en-US" dirty="0">
              <a:solidFill>
                <a:prstClr val="black"/>
              </a:solidFill>
            </a:endParaRPr>
          </a:p>
        </p:txBody>
      </p:sp>
    </p:spTree>
    <p:extLst>
      <p:ext uri="{BB962C8B-B14F-4D97-AF65-F5344CB8AC3E}">
        <p14:creationId xmlns:p14="http://schemas.microsoft.com/office/powerpoint/2010/main" val="345071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265621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389650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275849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429302" y="1600201"/>
            <a:ext cx="8331201" cy="2680127"/>
          </a:xfrm>
        </p:spPr>
        <p:txBody>
          <a:bodyPr rtlCol="0">
            <a:noAutofit/>
          </a:bodyPr>
          <a:lstStyle>
            <a:lvl1pPr>
              <a:defRPr sz="5400">
                <a:solidFill>
                  <a:schemeClr val="tx2">
                    <a:lumMod val="75000"/>
                  </a:schemeClr>
                </a:solidFill>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2429302" y="4344916"/>
            <a:ext cx="7518400"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TW" altLang="en-US" smtClean="0"/>
              <a:t>按一下以編輯母片副標題樣式</a:t>
            </a:r>
            <a:endParaRPr lang="zh-TW" altLang="en-US" dirty="0"/>
          </a:p>
        </p:txBody>
      </p:sp>
      <p:sp>
        <p:nvSpPr>
          <p:cNvPr id="4" name="日期預留位置 3"/>
          <p:cNvSpPr>
            <a:spLocks noGrp="1"/>
          </p:cNvSpPr>
          <p:nvPr>
            <p:ph type="dt" sz="half" idx="10"/>
          </p:nvPr>
        </p:nvSpPr>
        <p:spPr>
          <a:xfrm>
            <a:off x="4700249" y="6356352"/>
            <a:ext cx="1219201" cy="365125"/>
          </a:xfrm>
        </p:spPr>
        <p:txBody>
          <a:bodyPr rtlCol="0"/>
          <a:lstStyle>
            <a:lvl1pPr>
              <a:defRPr>
                <a:solidFill>
                  <a:schemeClr val="tx1"/>
                </a:solidFill>
              </a:defRPr>
            </a:lvl1pPr>
          </a:lstStyle>
          <a:p>
            <a:fld id="{CFA76AF8-717E-4662-B8E8-55DD29AE0CCF}" type="datetime2">
              <a:rPr lang="zh-TW" altLang="en-US" smtClean="0">
                <a:solidFill>
                  <a:prstClr val="black"/>
                </a:solidFill>
              </a:rPr>
              <a:pPr/>
              <a:t>2019年10月29日</a:t>
            </a:fld>
            <a:endParaRPr lang="zh-TW" altLang="en-US" dirty="0">
              <a:solidFill>
                <a:prstClr val="black"/>
              </a:solidFill>
            </a:endParaRPr>
          </a:p>
        </p:txBody>
      </p:sp>
      <p:sp>
        <p:nvSpPr>
          <p:cNvPr id="5" name="頁尾預留位置 4"/>
          <p:cNvSpPr>
            <a:spLocks noGrp="1"/>
          </p:cNvSpPr>
          <p:nvPr>
            <p:ph type="ftr" sz="quarter" idx="11"/>
          </p:nvPr>
        </p:nvSpPr>
        <p:spPr>
          <a:xfrm>
            <a:off x="6116301" y="6356352"/>
            <a:ext cx="3975100" cy="365125"/>
          </a:xfrm>
        </p:spPr>
        <p:txBody>
          <a:bodyPr rtlCol="0"/>
          <a:lstStyle>
            <a:lvl1pPr>
              <a:defRPr>
                <a:solidFill>
                  <a:schemeClr val="tx1"/>
                </a:solidFill>
              </a:defRPr>
            </a:lvl1pPr>
          </a:lstStyle>
          <a:p>
            <a:r>
              <a:rPr lang="zh-TW" altLang="en-US" dirty="0" smtClean="0">
                <a:solidFill>
                  <a:prstClr val="black"/>
                </a:solidFill>
              </a:rPr>
              <a:t>新增頁尾</a:t>
            </a:r>
            <a:endParaRPr lang="zh-TW" altLang="en-US" dirty="0">
              <a:solidFill>
                <a:prstClr val="black"/>
              </a:solidFill>
            </a:endParaRPr>
          </a:p>
        </p:txBody>
      </p:sp>
      <p:sp>
        <p:nvSpPr>
          <p:cNvPr id="6" name="投影片編號預留位置 5"/>
          <p:cNvSpPr>
            <a:spLocks noGrp="1"/>
          </p:cNvSpPr>
          <p:nvPr>
            <p:ph type="sldNum" sz="quarter" idx="12"/>
          </p:nvPr>
        </p:nvSpPr>
        <p:spPr>
          <a:xfrm>
            <a:off x="10288251" y="6356352"/>
            <a:ext cx="609600" cy="365125"/>
          </a:xfrm>
        </p:spPr>
        <p:txBody>
          <a:bodyPr rtlCol="0"/>
          <a:lstStyle>
            <a:lvl1pPr>
              <a:defRPr>
                <a:solidFill>
                  <a:schemeClr val="tx1"/>
                </a:solidFill>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pic>
        <p:nvPicPr>
          <p:cNvPr id="55" name="圖片 2"/>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803870" cy="6858000"/>
          </a:xfrm>
          <a:prstGeom prst="rect">
            <a:avLst/>
          </a:prstGeom>
          <a:noFill/>
          <a:ln>
            <a:noFill/>
          </a:ln>
        </p:spPr>
      </p:pic>
      <p:sp>
        <p:nvSpPr>
          <p:cNvPr id="36" name="矩形 35"/>
          <p:cNvSpPr/>
          <p:nvPr userDrawn="1"/>
        </p:nvSpPr>
        <p:spPr>
          <a:xfrm>
            <a:off x="11895662" y="0"/>
            <a:ext cx="3048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dirty="0">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93375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solidFill>
                  <a:schemeClr val="tx2">
                    <a:lumMod val="75000"/>
                  </a:schemeClr>
                </a:solidFill>
              </a:defRPr>
            </a:lvl1pPr>
          </a:lstStyle>
          <a:p>
            <a:pPr rtl="0"/>
            <a:r>
              <a:rPr lang="zh-TW" altLang="en-US" smtClean="0"/>
              <a:t>按一下以編輯母片標題樣式</a:t>
            </a:r>
            <a:endParaRPr lang="zh-TW" altLang="en-US" dirty="0"/>
          </a:p>
        </p:txBody>
      </p:sp>
      <p:sp>
        <p:nvSpPr>
          <p:cNvPr id="3" name="內容預留位置 2"/>
          <p:cNvSpPr>
            <a:spLocks noGrp="1"/>
          </p:cNvSpPr>
          <p:nvPr>
            <p:ph idx="1" hasCustomPrompt="1"/>
          </p:nvPr>
        </p:nvSpPr>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vl7pPr>
              <a:defRPr/>
            </a:lvl7pPr>
            <a:lvl8pPr>
              <a:defRPr/>
            </a:lvl8pPr>
            <a:lvl9pPr>
              <a:defRPr/>
            </a:lvl9p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4" name="日期預留位置 3"/>
          <p:cNvSpPr>
            <a:spLocks noGrp="1"/>
          </p:cNvSpPr>
          <p:nvPr>
            <p:ph type="dt" sz="half" idx="10"/>
          </p:nvPr>
        </p:nvSpPr>
        <p:spPr/>
        <p:txBody>
          <a:bodyPr rtlCol="0"/>
          <a:lstStyle>
            <a:lvl1pPr>
              <a:defRPr>
                <a:solidFill>
                  <a:schemeClr val="tx1"/>
                </a:solidFill>
              </a:defRPr>
            </a:lvl1pPr>
          </a:lstStyle>
          <a:p>
            <a:fld id="{F6D6992C-0749-4540-8355-A3CC3055EFC3}" type="datetime2">
              <a:rPr lang="zh-TW" altLang="en-US" smtClean="0">
                <a:solidFill>
                  <a:prstClr val="black"/>
                </a:solidFill>
              </a:rPr>
              <a:pPr/>
              <a:t>2019年10月29日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lvl1pPr>
              <a:defRPr>
                <a:solidFill>
                  <a:schemeClr val="tx1"/>
                </a:solidFill>
              </a:defRPr>
            </a:lvl1pPr>
          </a:lstStyle>
          <a:p>
            <a:r>
              <a:rPr lang="zh-TW" altLang="en-US" dirty="0" smtClean="0">
                <a:solidFill>
                  <a:prstClr val="black"/>
                </a:solidFill>
              </a:rPr>
              <a:t>新增頁尾</a:t>
            </a:r>
            <a:endParaRPr lang="zh-TW" altLang="en-US" dirty="0">
              <a:solidFill>
                <a:prstClr val="black"/>
              </a:solidFill>
            </a:endParaRPr>
          </a:p>
        </p:txBody>
      </p:sp>
      <p:sp>
        <p:nvSpPr>
          <p:cNvPr id="6" name="投影片編號預留位置 5"/>
          <p:cNvSpPr>
            <a:spLocks noGrp="1"/>
          </p:cNvSpPr>
          <p:nvPr>
            <p:ph type="sldNum" sz="quarter" idx="12"/>
          </p:nvPr>
        </p:nvSpPr>
        <p:spPr/>
        <p:txBody>
          <a:bodyPr rtlCol="0"/>
          <a:lstStyle>
            <a:lvl1pPr>
              <a:defRPr>
                <a:solidFill>
                  <a:schemeClr val="tx1"/>
                </a:solidFill>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46218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919954" y="1600201"/>
            <a:ext cx="8444357" cy="2654064"/>
          </a:xfrm>
        </p:spPr>
        <p:txBody>
          <a:bodyPr rtlCol="0" anchor="b">
            <a:normAutofit/>
          </a:bodyPr>
          <a:lstStyle>
            <a:lvl1pPr algn="l">
              <a:defRPr sz="5400" b="0" cap="none" baseline="0">
                <a:solidFill>
                  <a:schemeClr val="tx2">
                    <a:lumMod val="75000"/>
                  </a:schemeClr>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919955" y="4259997"/>
            <a:ext cx="7266515"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smtClean="0"/>
              <a:t>編輯母片文字樣式</a:t>
            </a:r>
          </a:p>
        </p:txBody>
      </p:sp>
      <p:sp>
        <p:nvSpPr>
          <p:cNvPr id="4" name="日期預留位置 3"/>
          <p:cNvSpPr>
            <a:spLocks noGrp="1"/>
          </p:cNvSpPr>
          <p:nvPr>
            <p:ph type="dt" sz="half" idx="10"/>
          </p:nvPr>
        </p:nvSpPr>
        <p:spPr/>
        <p:txBody>
          <a:bodyPr rtlCol="0"/>
          <a:lstStyle>
            <a:lvl1pPr>
              <a:defRPr>
                <a:solidFill>
                  <a:schemeClr val="tx1"/>
                </a:solidFill>
              </a:defRPr>
            </a:lvl1pPr>
          </a:lstStyle>
          <a:p>
            <a:fld id="{9C347AA6-5EE5-4047-B0BE-7DFE54ED7C3D}" type="datetime2">
              <a:rPr lang="zh-TW" altLang="en-US" smtClean="0">
                <a:solidFill>
                  <a:prstClr val="black"/>
                </a:solidFill>
              </a:rPr>
              <a:pPr/>
              <a:t>2019年10月29日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lvl1pPr>
              <a:defRPr>
                <a:solidFill>
                  <a:schemeClr val="tx1"/>
                </a:solidFill>
              </a:defRPr>
            </a:lvl1pPr>
          </a:lstStyle>
          <a:p>
            <a:r>
              <a:rPr lang="zh-TW" altLang="en-US" dirty="0" smtClean="0">
                <a:solidFill>
                  <a:prstClr val="black"/>
                </a:solidFill>
              </a:rPr>
              <a:t>新增頁尾</a:t>
            </a:r>
            <a:endParaRPr lang="zh-TW" altLang="en-US" dirty="0">
              <a:solidFill>
                <a:prstClr val="black"/>
              </a:solidFill>
            </a:endParaRPr>
          </a:p>
        </p:txBody>
      </p:sp>
      <p:sp>
        <p:nvSpPr>
          <p:cNvPr id="6" name="投影片編號預留位置 5"/>
          <p:cNvSpPr>
            <a:spLocks noGrp="1"/>
          </p:cNvSpPr>
          <p:nvPr>
            <p:ph type="sldNum" sz="quarter" idx="12"/>
          </p:nvPr>
        </p:nvSpPr>
        <p:spPr/>
        <p:txBody>
          <a:bodyPr rtlCol="0"/>
          <a:lstStyle>
            <a:lvl1pPr>
              <a:defRPr>
                <a:solidFill>
                  <a:schemeClr val="tx1"/>
                </a:solidFill>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pic>
        <p:nvPicPr>
          <p:cNvPr id="7" name="圖片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1803870" cy="6858000"/>
          </a:xfrm>
          <a:prstGeom prst="rect">
            <a:avLst/>
          </a:prstGeom>
          <a:noFill/>
          <a:ln>
            <a:noFill/>
          </a:ln>
        </p:spPr>
      </p:pic>
      <p:sp>
        <p:nvSpPr>
          <p:cNvPr id="9" name="矩形 8"/>
          <p:cNvSpPr/>
          <p:nvPr/>
        </p:nvSpPr>
        <p:spPr>
          <a:xfrm>
            <a:off x="11895662" y="0"/>
            <a:ext cx="3048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dirty="0">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5578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solidFill>
                  <a:schemeClr val="tx2">
                    <a:lumMod val="75000"/>
                  </a:schemeClr>
                </a:solidFill>
              </a:defRPr>
            </a:lvl1pPr>
          </a:lstStyle>
          <a:p>
            <a:pPr rtl="0"/>
            <a:r>
              <a:rPr lang="zh-TW" altLang="en-US" smtClean="0"/>
              <a:t>按一下以編輯母片標題樣式</a:t>
            </a:r>
            <a:endParaRPr lang="zh-TW" altLang="en-US" dirty="0"/>
          </a:p>
        </p:txBody>
      </p:sp>
      <p:sp>
        <p:nvSpPr>
          <p:cNvPr id="3" name="內容預留位置 2"/>
          <p:cNvSpPr>
            <a:spLocks noGrp="1"/>
          </p:cNvSpPr>
          <p:nvPr>
            <p:ph sz="half" idx="1" hasCustomPrompt="1"/>
          </p:nvPr>
        </p:nvSpPr>
        <p:spPr>
          <a:xfrm>
            <a:off x="1936000" y="1600200"/>
            <a:ext cx="4573191" cy="4572000"/>
          </a:xfrm>
        </p:spPr>
        <p:txBody>
          <a:bodyPr rtlCol="0"/>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rtl="0"/>
            <a:r>
              <a:rPr lang="zh-TW" altLang="en-US" dirty="0"/>
              <a:t>按一下以編輯母片</a:t>
            </a:r>
            <a:r>
              <a:rPr lang="zh-TW" altLang="en-US" dirty="0" smtClean="0"/>
              <a:t>文字</a:t>
            </a:r>
            <a:r>
              <a:rPr lang="en-US" altLang="zh-TW" dirty="0" smtClean="0"/>
              <a:t/>
            </a:r>
            <a:br>
              <a:rPr lang="en-US" altLang="zh-TW" dirty="0" smtClean="0"/>
            </a:br>
            <a:r>
              <a:rPr lang="zh-TW" altLang="en-US" dirty="0" smtClean="0"/>
              <a:t>樣式</a:t>
            </a:r>
            <a:endParaRPr lang="zh-TW" altLang="en-US" dirty="0"/>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4" name="內容預留位置 3"/>
          <p:cNvSpPr>
            <a:spLocks noGrp="1"/>
          </p:cNvSpPr>
          <p:nvPr>
            <p:ph sz="half" idx="2" hasCustomPrompt="1"/>
          </p:nvPr>
        </p:nvSpPr>
        <p:spPr>
          <a:xfrm>
            <a:off x="6826106" y="1600200"/>
            <a:ext cx="4573191" cy="4572000"/>
          </a:xfrm>
        </p:spPr>
        <p:txBody>
          <a:bodyPr rtlCol="0"/>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baseline="0"/>
            </a:lvl6pPr>
            <a:lvl7pPr>
              <a:defRPr sz="1800" baseline="0"/>
            </a:lvl7pPr>
            <a:lvl8pPr>
              <a:defRPr sz="1800" baseline="0"/>
            </a:lvl8pPr>
            <a:lvl9pPr>
              <a:defRPr sz="1800" baseline="0"/>
            </a:lvl9pPr>
          </a:lstStyle>
          <a:p>
            <a:pPr lvl="0" rtl="0"/>
            <a:r>
              <a:rPr lang="zh-TW" altLang="en-US" dirty="0"/>
              <a:t>按一下以編輯母片</a:t>
            </a:r>
            <a:r>
              <a:rPr lang="zh-TW" altLang="en-US" dirty="0" smtClean="0"/>
              <a:t>文字</a:t>
            </a:r>
            <a:r>
              <a:rPr lang="en-US" altLang="zh-TW" dirty="0" smtClean="0"/>
              <a:t/>
            </a:r>
            <a:br>
              <a:rPr lang="en-US" altLang="zh-TW" dirty="0" smtClean="0"/>
            </a:br>
            <a:r>
              <a:rPr lang="zh-TW" altLang="en-US" dirty="0" smtClean="0"/>
              <a:t>樣式</a:t>
            </a:r>
            <a:endParaRPr lang="zh-TW" altLang="en-US" dirty="0"/>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日期預留位置 4"/>
          <p:cNvSpPr>
            <a:spLocks noGrp="1"/>
          </p:cNvSpPr>
          <p:nvPr>
            <p:ph type="dt" sz="half" idx="10"/>
          </p:nvPr>
        </p:nvSpPr>
        <p:spPr/>
        <p:txBody>
          <a:bodyPr rtlCol="0"/>
          <a:lstStyle>
            <a:lvl1pPr>
              <a:defRPr>
                <a:solidFill>
                  <a:schemeClr val="tx1"/>
                </a:solidFill>
              </a:defRPr>
            </a:lvl1pPr>
          </a:lstStyle>
          <a:p>
            <a:fld id="{981D4429-D337-4284-98A8-88636B9D00FE}" type="datetime2">
              <a:rPr lang="zh-TW" altLang="en-US" smtClean="0">
                <a:solidFill>
                  <a:prstClr val="black"/>
                </a:solidFill>
              </a:rPr>
              <a:pPr/>
              <a:t>2019年10月29日</a:t>
            </a:fld>
            <a:endParaRPr lang="zh-TW" altLang="en-US" dirty="0">
              <a:solidFill>
                <a:prstClr val="black"/>
              </a:solidFill>
            </a:endParaRPr>
          </a:p>
        </p:txBody>
      </p:sp>
      <p:sp>
        <p:nvSpPr>
          <p:cNvPr id="6" name="頁尾預留位置 5"/>
          <p:cNvSpPr>
            <a:spLocks noGrp="1"/>
          </p:cNvSpPr>
          <p:nvPr>
            <p:ph type="ftr" sz="quarter" idx="11"/>
          </p:nvPr>
        </p:nvSpPr>
        <p:spPr/>
        <p:txBody>
          <a:bodyPr rtlCol="0"/>
          <a:lstStyle>
            <a:lvl1pPr>
              <a:defRPr>
                <a:solidFill>
                  <a:schemeClr val="tx1"/>
                </a:solidFill>
              </a:defRPr>
            </a:lvl1pPr>
          </a:lstStyle>
          <a:p>
            <a:r>
              <a:rPr lang="zh-TW" altLang="en-US" dirty="0" smtClean="0">
                <a:solidFill>
                  <a:prstClr val="black"/>
                </a:solidFill>
              </a:rPr>
              <a:t>新增頁尾</a:t>
            </a:r>
            <a:endParaRPr lang="zh-TW" altLang="en-US" dirty="0">
              <a:solidFill>
                <a:prstClr val="black"/>
              </a:solidFill>
            </a:endParaRPr>
          </a:p>
        </p:txBody>
      </p:sp>
      <p:sp>
        <p:nvSpPr>
          <p:cNvPr id="7" name="投影片編號預留位置 6"/>
          <p:cNvSpPr>
            <a:spLocks noGrp="1"/>
          </p:cNvSpPr>
          <p:nvPr>
            <p:ph type="sldNum" sz="quarter" idx="12"/>
          </p:nvPr>
        </p:nvSpPr>
        <p:spPr/>
        <p:txBody>
          <a:bodyPr rtlCol="0"/>
          <a:lstStyle>
            <a:lvl1pPr>
              <a:defRPr>
                <a:solidFill>
                  <a:schemeClr val="tx1"/>
                </a:solidFill>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25576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1903909" y="177801"/>
            <a:ext cx="9475292" cy="1239837"/>
          </a:xfrm>
        </p:spPr>
        <p:txBody>
          <a:bodyPr rtlCol="0"/>
          <a:lstStyle>
            <a:lvl1pPr>
              <a:defRPr>
                <a:solidFill>
                  <a:schemeClr val="tx2">
                    <a:lumMod val="75000"/>
                  </a:schemeClr>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937119" y="1499616"/>
            <a:ext cx="4573191" cy="938784"/>
          </a:xfrm>
        </p:spPr>
        <p:txBody>
          <a:bodyPr rtlCol="0"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編輯母片文字樣式</a:t>
            </a:r>
          </a:p>
        </p:txBody>
      </p:sp>
      <p:sp>
        <p:nvSpPr>
          <p:cNvPr id="4" name="內容預留位置 3"/>
          <p:cNvSpPr>
            <a:spLocks noGrp="1"/>
          </p:cNvSpPr>
          <p:nvPr>
            <p:ph sz="half" idx="2" hasCustomPrompt="1"/>
          </p:nvPr>
        </p:nvSpPr>
        <p:spPr>
          <a:xfrm>
            <a:off x="1937119" y="2514707"/>
            <a:ext cx="4573191" cy="3657493"/>
          </a:xfrm>
        </p:spPr>
        <p:txBody>
          <a:bodyPr rtlCol="0">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baseline="0"/>
            </a:lvl8pPr>
            <a:lvl9pPr>
              <a:defRPr sz="1600" baseline="0"/>
            </a:lvl9p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文字預留位置 4"/>
          <p:cNvSpPr>
            <a:spLocks noGrp="1"/>
          </p:cNvSpPr>
          <p:nvPr>
            <p:ph type="body" sz="quarter" idx="3"/>
          </p:nvPr>
        </p:nvSpPr>
        <p:spPr>
          <a:xfrm>
            <a:off x="6826106" y="1499616"/>
            <a:ext cx="4573191" cy="938784"/>
          </a:xfrm>
        </p:spPr>
        <p:txBody>
          <a:bodyPr rtlCol="0" anchor="b">
            <a:noAutofit/>
          </a:bodyPr>
          <a:lstStyle>
            <a:lvl1pPr marL="0" indent="0">
              <a:spcBef>
                <a:spcPts val="0"/>
              </a:spcBef>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smtClean="0"/>
              <a:t>編輯母片文字樣式</a:t>
            </a:r>
          </a:p>
        </p:txBody>
      </p:sp>
      <p:sp>
        <p:nvSpPr>
          <p:cNvPr id="6" name="內容預留位置 5"/>
          <p:cNvSpPr>
            <a:spLocks noGrp="1"/>
          </p:cNvSpPr>
          <p:nvPr>
            <p:ph sz="quarter" idx="4" hasCustomPrompt="1"/>
          </p:nvPr>
        </p:nvSpPr>
        <p:spPr>
          <a:xfrm>
            <a:off x="6826106" y="2514600"/>
            <a:ext cx="4573191" cy="3655568"/>
          </a:xfrm>
        </p:spPr>
        <p:txBody>
          <a:bodyPr rtlCol="0">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7" name="日期預留位置 6"/>
          <p:cNvSpPr>
            <a:spLocks noGrp="1"/>
          </p:cNvSpPr>
          <p:nvPr>
            <p:ph type="dt" sz="half" idx="10"/>
          </p:nvPr>
        </p:nvSpPr>
        <p:spPr/>
        <p:txBody>
          <a:bodyPr rtlCol="0"/>
          <a:lstStyle>
            <a:lvl1pPr>
              <a:defRPr>
                <a:solidFill>
                  <a:schemeClr val="tx1"/>
                </a:solidFill>
              </a:defRPr>
            </a:lvl1pPr>
          </a:lstStyle>
          <a:p>
            <a:fld id="{45999102-CCBE-4548-9929-761774351094}" type="datetime2">
              <a:rPr lang="zh-TW" altLang="en-US" smtClean="0">
                <a:solidFill>
                  <a:prstClr val="black"/>
                </a:solidFill>
              </a:rPr>
              <a:pPr/>
              <a:t>2019年10月29日</a:t>
            </a:fld>
            <a:endParaRPr lang="zh-TW" altLang="en-US" dirty="0">
              <a:solidFill>
                <a:prstClr val="black"/>
              </a:solidFill>
            </a:endParaRPr>
          </a:p>
        </p:txBody>
      </p:sp>
      <p:sp>
        <p:nvSpPr>
          <p:cNvPr id="8" name="頁尾預留位置 7"/>
          <p:cNvSpPr>
            <a:spLocks noGrp="1"/>
          </p:cNvSpPr>
          <p:nvPr>
            <p:ph type="ftr" sz="quarter" idx="11"/>
          </p:nvPr>
        </p:nvSpPr>
        <p:spPr/>
        <p:txBody>
          <a:bodyPr rtlCol="0"/>
          <a:lstStyle>
            <a:lvl1pPr>
              <a:defRPr>
                <a:solidFill>
                  <a:schemeClr val="tx1"/>
                </a:solidFill>
              </a:defRPr>
            </a:lvl1pPr>
          </a:lstStyle>
          <a:p>
            <a:r>
              <a:rPr lang="zh-TW" altLang="en-US" dirty="0" smtClean="0">
                <a:solidFill>
                  <a:prstClr val="black"/>
                </a:solidFill>
              </a:rPr>
              <a:t>新增頁尾</a:t>
            </a:r>
            <a:endParaRPr lang="zh-TW" altLang="en-US" dirty="0">
              <a:solidFill>
                <a:prstClr val="black"/>
              </a:solidFill>
            </a:endParaRPr>
          </a:p>
        </p:txBody>
      </p:sp>
      <p:sp>
        <p:nvSpPr>
          <p:cNvPr id="9" name="投影片編號預留位置 8"/>
          <p:cNvSpPr>
            <a:spLocks noGrp="1"/>
          </p:cNvSpPr>
          <p:nvPr>
            <p:ph type="sldNum" sz="quarter" idx="12"/>
          </p:nvPr>
        </p:nvSpPr>
        <p:spPr/>
        <p:txBody>
          <a:bodyPr rtlCol="0"/>
          <a:lstStyle>
            <a:lvl1pPr>
              <a:defRPr>
                <a:solidFill>
                  <a:schemeClr val="tx1"/>
                </a:solidFill>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357773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solidFill>
                  <a:schemeClr val="tx2">
                    <a:lumMod val="75000"/>
                  </a:schemeClr>
                </a:solidFill>
              </a:defRPr>
            </a:lvl1pPr>
          </a:lstStyle>
          <a:p>
            <a:pPr rtl="0"/>
            <a:r>
              <a:rPr lang="zh-TW" altLang="en-US" smtClean="0"/>
              <a:t>按一下以編輯母片標題樣式</a:t>
            </a:r>
            <a:endParaRPr lang="zh-TW" altLang="en-US" dirty="0"/>
          </a:p>
        </p:txBody>
      </p:sp>
      <p:sp>
        <p:nvSpPr>
          <p:cNvPr id="3" name="日期預留位置 2"/>
          <p:cNvSpPr>
            <a:spLocks noGrp="1"/>
          </p:cNvSpPr>
          <p:nvPr>
            <p:ph type="dt" sz="half" idx="10"/>
          </p:nvPr>
        </p:nvSpPr>
        <p:spPr/>
        <p:txBody>
          <a:bodyPr rtlCol="0"/>
          <a:lstStyle>
            <a:lvl1pPr>
              <a:defRPr>
                <a:solidFill>
                  <a:schemeClr val="tx1"/>
                </a:solidFill>
              </a:defRPr>
            </a:lvl1pPr>
          </a:lstStyle>
          <a:p>
            <a:fld id="{F9558137-8DBF-4324-83F6-B64A318865DA}" type="datetime2">
              <a:rPr lang="zh-TW" altLang="en-US" smtClean="0">
                <a:solidFill>
                  <a:prstClr val="black"/>
                </a:solidFill>
              </a:rPr>
              <a:pPr/>
              <a:t>2019年10月29日</a:t>
            </a:fld>
            <a:endParaRPr lang="zh-TW" altLang="en-US" dirty="0">
              <a:solidFill>
                <a:prstClr val="black"/>
              </a:solidFill>
            </a:endParaRPr>
          </a:p>
        </p:txBody>
      </p:sp>
      <p:sp>
        <p:nvSpPr>
          <p:cNvPr id="4" name="頁尾預留位置 3"/>
          <p:cNvSpPr>
            <a:spLocks noGrp="1"/>
          </p:cNvSpPr>
          <p:nvPr>
            <p:ph type="ftr" sz="quarter" idx="11"/>
          </p:nvPr>
        </p:nvSpPr>
        <p:spPr/>
        <p:txBody>
          <a:bodyPr rtlCol="0"/>
          <a:lstStyle>
            <a:lvl1pPr>
              <a:defRPr>
                <a:solidFill>
                  <a:schemeClr val="tx1"/>
                </a:solidFill>
              </a:defRPr>
            </a:lvl1pPr>
          </a:lstStyle>
          <a:p>
            <a:r>
              <a:rPr lang="zh-TW" altLang="en-US" dirty="0" smtClean="0">
                <a:solidFill>
                  <a:prstClr val="black"/>
                </a:solidFill>
              </a:rPr>
              <a:t>新增頁尾</a:t>
            </a:r>
            <a:endParaRPr lang="zh-TW" altLang="en-US" dirty="0">
              <a:solidFill>
                <a:prstClr val="black"/>
              </a:solidFill>
            </a:endParaRPr>
          </a:p>
        </p:txBody>
      </p:sp>
      <p:sp>
        <p:nvSpPr>
          <p:cNvPr id="5" name="投影片編號預留位置 4"/>
          <p:cNvSpPr>
            <a:spLocks noGrp="1"/>
          </p:cNvSpPr>
          <p:nvPr>
            <p:ph type="sldNum" sz="quarter" idx="12"/>
          </p:nvPr>
        </p:nvSpPr>
        <p:spPr/>
        <p:txBody>
          <a:bodyPr rtlCol="0"/>
          <a:lstStyle>
            <a:lvl1pPr>
              <a:defRPr>
                <a:solidFill>
                  <a:schemeClr val="tx1"/>
                </a:solidFill>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102249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日期預留位置 2"/>
          <p:cNvSpPr>
            <a:spLocks noGrp="1"/>
          </p:cNvSpPr>
          <p:nvPr>
            <p:ph type="dt" sz="half" idx="10"/>
          </p:nvPr>
        </p:nvSpPr>
        <p:spPr>
          <a:xfrm>
            <a:off x="5181600" y="6356352"/>
            <a:ext cx="1219201" cy="365125"/>
          </a:xfrm>
        </p:spPr>
        <p:txBody>
          <a:bodyPr rtlCol="0"/>
          <a:lstStyle>
            <a:lvl1pPr>
              <a:defRPr/>
            </a:lvl1pPr>
          </a:lstStyle>
          <a:p>
            <a:fld id="{0D2FD1D4-29BC-4C8A-8E01-53EF8F621920}" type="datetime2">
              <a:rPr lang="zh-TW" altLang="en-US" smtClean="0">
                <a:solidFill>
                  <a:prstClr val="black"/>
                </a:solidFill>
              </a:rPr>
              <a:pPr/>
              <a:t>2019年10月29日</a:t>
            </a:fld>
            <a:endParaRPr lang="zh-TW" altLang="en-US" dirty="0">
              <a:solidFill>
                <a:prstClr val="black"/>
              </a:solidFill>
            </a:endParaRPr>
          </a:p>
        </p:txBody>
      </p:sp>
      <p:sp>
        <p:nvSpPr>
          <p:cNvPr id="6" name="頁尾預留位置 3"/>
          <p:cNvSpPr>
            <a:spLocks noGrp="1"/>
          </p:cNvSpPr>
          <p:nvPr>
            <p:ph type="ftr" sz="quarter" idx="11"/>
          </p:nvPr>
        </p:nvSpPr>
        <p:spPr>
          <a:xfrm>
            <a:off x="6597652" y="6356352"/>
            <a:ext cx="3975100" cy="365125"/>
          </a:xfrm>
        </p:spPr>
        <p:txBody>
          <a:bodyPr rtlCol="0"/>
          <a:lstStyle/>
          <a:p>
            <a:r>
              <a:rPr lang="zh-TW" altLang="en-US" dirty="0" smtClean="0">
                <a:solidFill>
                  <a:prstClr val="black"/>
                </a:solidFill>
              </a:rPr>
              <a:t>新增頁尾</a:t>
            </a:r>
            <a:endParaRPr lang="zh-TW" altLang="en-US" dirty="0">
              <a:solidFill>
                <a:prstClr val="black"/>
              </a:solidFill>
            </a:endParaRPr>
          </a:p>
        </p:txBody>
      </p:sp>
      <p:sp>
        <p:nvSpPr>
          <p:cNvPr id="7" name="投影片編號預留位置 4"/>
          <p:cNvSpPr>
            <a:spLocks noGrp="1"/>
          </p:cNvSpPr>
          <p:nvPr>
            <p:ph type="sldNum" sz="quarter" idx="12"/>
          </p:nvPr>
        </p:nvSpPr>
        <p:spPr>
          <a:xfrm>
            <a:off x="10769601" y="6356352"/>
            <a:ext cx="609600" cy="365125"/>
          </a:xfrm>
        </p:spPr>
        <p:txBody>
          <a:bodyPr rtlCol="0"/>
          <a:lstStyle/>
          <a:p>
            <a:fld id="{7DC1BBB0-96F0-4077-A278-0F3FB5C104D3}"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13978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bwMode="white">
          <a:xfrm>
            <a:off x="1074520" y="381000"/>
            <a:ext cx="3294280" cy="1371600"/>
          </a:xfrm>
        </p:spPr>
        <p:txBody>
          <a:bodyPr rtlCol="0" anchor="b">
            <a:normAutofit/>
          </a:bodyPr>
          <a:lstStyle>
            <a:lvl1pPr algn="l">
              <a:defRPr sz="2800" b="0" cap="all" baseline="0">
                <a:solidFill>
                  <a:schemeClr val="tx2">
                    <a:lumMod val="75000"/>
                  </a:schemeClr>
                </a:solidFill>
              </a:defRPr>
            </a:lvl1pPr>
          </a:lstStyle>
          <a:p>
            <a:pPr rtl="0"/>
            <a:r>
              <a:rPr lang="zh-TW" altLang="en-US" smtClean="0"/>
              <a:t>按一下以編輯母片標題樣式</a:t>
            </a:r>
            <a:endParaRPr lang="zh-TW" altLang="en-US" dirty="0"/>
          </a:p>
        </p:txBody>
      </p:sp>
      <p:sp>
        <p:nvSpPr>
          <p:cNvPr id="3" name="內容預留位置 2"/>
          <p:cNvSpPr>
            <a:spLocks noGrp="1"/>
          </p:cNvSpPr>
          <p:nvPr>
            <p:ph idx="1" hasCustomPrompt="1"/>
          </p:nvPr>
        </p:nvSpPr>
        <p:spPr>
          <a:xfrm>
            <a:off x="5181600" y="482600"/>
            <a:ext cx="6197600" cy="5689600"/>
          </a:xfrm>
        </p:spPr>
        <p:txBody>
          <a:bodyPr rtlCol="0">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baseline="0"/>
            </a:lvl8pPr>
            <a:lvl9pPr>
              <a:defRPr sz="1800" baseline="0"/>
            </a:lvl9p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4" name="文字預留位置 3"/>
          <p:cNvSpPr>
            <a:spLocks noGrp="1"/>
          </p:cNvSpPr>
          <p:nvPr>
            <p:ph type="body" sz="half" idx="2"/>
          </p:nvPr>
        </p:nvSpPr>
        <p:spPr bwMode="white">
          <a:xfrm>
            <a:off x="1074520" y="1828800"/>
            <a:ext cx="3294280"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smtClean="0"/>
              <a:t>編輯母片文字樣式</a:t>
            </a:r>
          </a:p>
        </p:txBody>
      </p:sp>
      <p:sp>
        <p:nvSpPr>
          <p:cNvPr id="5" name="日期預留位置 4"/>
          <p:cNvSpPr>
            <a:spLocks noGrp="1"/>
          </p:cNvSpPr>
          <p:nvPr>
            <p:ph type="dt" sz="half" idx="10"/>
          </p:nvPr>
        </p:nvSpPr>
        <p:spPr/>
        <p:txBody>
          <a:bodyPr rtlCol="0"/>
          <a:lstStyle>
            <a:lvl1pPr>
              <a:defRPr>
                <a:solidFill>
                  <a:schemeClr val="tx1"/>
                </a:solidFill>
              </a:defRPr>
            </a:lvl1pPr>
          </a:lstStyle>
          <a:p>
            <a:fld id="{36104621-927A-4B9E-B3A5-306B69C44F3A}" type="datetime2">
              <a:rPr lang="zh-TW" altLang="en-US" smtClean="0">
                <a:solidFill>
                  <a:prstClr val="black"/>
                </a:solidFill>
              </a:rPr>
              <a:pPr/>
              <a:t>2019年10月29日</a:t>
            </a:fld>
            <a:endParaRPr lang="zh-TW" altLang="en-US" dirty="0">
              <a:solidFill>
                <a:prstClr val="black"/>
              </a:solidFill>
            </a:endParaRPr>
          </a:p>
        </p:txBody>
      </p:sp>
      <p:sp>
        <p:nvSpPr>
          <p:cNvPr id="6" name="頁尾預留位置 5"/>
          <p:cNvSpPr>
            <a:spLocks noGrp="1"/>
          </p:cNvSpPr>
          <p:nvPr>
            <p:ph type="ftr" sz="quarter" idx="11"/>
          </p:nvPr>
        </p:nvSpPr>
        <p:spPr/>
        <p:txBody>
          <a:bodyPr rtlCol="0"/>
          <a:lstStyle>
            <a:lvl1pPr>
              <a:defRPr>
                <a:solidFill>
                  <a:schemeClr val="tx1"/>
                </a:solidFill>
              </a:defRPr>
            </a:lvl1pPr>
          </a:lstStyle>
          <a:p>
            <a:r>
              <a:rPr lang="zh-TW" altLang="en-US" dirty="0" smtClean="0">
                <a:solidFill>
                  <a:prstClr val="black"/>
                </a:solidFill>
              </a:rPr>
              <a:t>新增頁尾</a:t>
            </a:r>
            <a:endParaRPr lang="zh-TW" altLang="en-US" dirty="0">
              <a:solidFill>
                <a:prstClr val="black"/>
              </a:solidFill>
            </a:endParaRPr>
          </a:p>
        </p:txBody>
      </p:sp>
      <p:sp>
        <p:nvSpPr>
          <p:cNvPr id="7" name="投影片編號預留位置 6"/>
          <p:cNvSpPr>
            <a:spLocks noGrp="1"/>
          </p:cNvSpPr>
          <p:nvPr>
            <p:ph type="sldNum" sz="quarter" idx="12"/>
          </p:nvPr>
        </p:nvSpPr>
        <p:spPr/>
        <p:txBody>
          <a:bodyPr rtlCol="0"/>
          <a:lstStyle>
            <a:lvl1pPr>
              <a:defRPr>
                <a:solidFill>
                  <a:schemeClr val="tx1"/>
                </a:solidFill>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sp>
        <p:nvSpPr>
          <p:cNvPr id="9" name="矩形 8"/>
          <p:cNvSpPr/>
          <p:nvPr/>
        </p:nvSpPr>
        <p:spPr>
          <a:xfrm>
            <a:off x="11887200" y="0"/>
            <a:ext cx="304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dirty="0">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5492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204952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74520" y="381000"/>
            <a:ext cx="3294280" cy="1371600"/>
          </a:xfrm>
        </p:spPr>
        <p:txBody>
          <a:bodyPr rtlCol="0" anchor="b">
            <a:normAutofit/>
          </a:bodyPr>
          <a:lstStyle>
            <a:lvl1pPr algn="l">
              <a:defRPr sz="2800" b="0" cap="all" baseline="0">
                <a:solidFill>
                  <a:schemeClr val="tx2">
                    <a:lumMod val="75000"/>
                  </a:schemeClr>
                </a:solidFill>
              </a:defRPr>
            </a:lvl1pPr>
          </a:lstStyle>
          <a:p>
            <a:pPr rtl="0"/>
            <a:r>
              <a:rPr lang="zh-TW" altLang="en-US" smtClean="0"/>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bwMode="auto">
          <a:xfrm>
            <a:off x="5181600" y="482600"/>
            <a:ext cx="6197600" cy="5689600"/>
          </a:xfrm>
          <a:ln w="19050">
            <a:solidFill>
              <a:schemeClr val="bg1"/>
            </a:solidFill>
          </a:ln>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1074520" y="1828800"/>
            <a:ext cx="3294280"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smtClean="0"/>
              <a:t>編輯母片文字樣式</a:t>
            </a:r>
          </a:p>
        </p:txBody>
      </p:sp>
      <p:sp>
        <p:nvSpPr>
          <p:cNvPr id="5" name="日期預留位置 4"/>
          <p:cNvSpPr>
            <a:spLocks noGrp="1"/>
          </p:cNvSpPr>
          <p:nvPr>
            <p:ph type="dt" sz="half" idx="10"/>
          </p:nvPr>
        </p:nvSpPr>
        <p:spPr/>
        <p:txBody>
          <a:bodyPr rtlCol="0"/>
          <a:lstStyle>
            <a:lvl1pPr>
              <a:defRPr/>
            </a:lvl1pPr>
          </a:lstStyle>
          <a:p>
            <a:fld id="{C3CDBFF3-452F-400F-97C3-7F87A86BC951}" type="datetime2">
              <a:rPr lang="zh-TW" altLang="en-US" smtClean="0">
                <a:solidFill>
                  <a:prstClr val="black"/>
                </a:solidFill>
              </a:rPr>
              <a:pPr/>
              <a:t>2019年10月29日</a:t>
            </a:fld>
            <a:endParaRPr lang="zh-TW" altLang="en-US" dirty="0">
              <a:solidFill>
                <a:prstClr val="black"/>
              </a:solidFill>
            </a:endParaRPr>
          </a:p>
        </p:txBody>
      </p:sp>
      <p:sp>
        <p:nvSpPr>
          <p:cNvPr id="6" name="頁尾預留位置 5"/>
          <p:cNvSpPr>
            <a:spLocks noGrp="1"/>
          </p:cNvSpPr>
          <p:nvPr>
            <p:ph type="ftr" sz="quarter" idx="11"/>
          </p:nvPr>
        </p:nvSpPr>
        <p:spPr/>
        <p:txBody>
          <a:bodyPr rtlCol="0"/>
          <a:lstStyle/>
          <a:p>
            <a:r>
              <a:rPr lang="zh-TW" altLang="en-US" dirty="0" smtClean="0">
                <a:solidFill>
                  <a:prstClr val="black"/>
                </a:solidFill>
              </a:rPr>
              <a:t>新增頁尾</a:t>
            </a:r>
            <a:endParaRPr lang="zh-TW" altLang="en-US" dirty="0">
              <a:solidFill>
                <a:prstClr val="black"/>
              </a:solidFill>
            </a:endParaRPr>
          </a:p>
        </p:txBody>
      </p:sp>
      <p:sp>
        <p:nvSpPr>
          <p:cNvPr id="7" name="投影片編號預留位置 6"/>
          <p:cNvSpPr>
            <a:spLocks noGrp="1"/>
          </p:cNvSpPr>
          <p:nvPr>
            <p:ph type="sldNum" sz="quarter" idx="12"/>
          </p:nvPr>
        </p:nvSpPr>
        <p:spPr/>
        <p:txBody>
          <a:bodyPr rtlCol="0"/>
          <a:lstStyle/>
          <a:p>
            <a:fld id="{7DC1BBB0-96F0-4077-A278-0F3FB5C104D3}" type="slidenum">
              <a:rPr lang="en-US" altLang="zh-TW" smtClean="0">
                <a:solidFill>
                  <a:prstClr val="black"/>
                </a:solidFill>
              </a:rPr>
              <a:pPr/>
              <a:t>‹#›</a:t>
            </a:fld>
            <a:endParaRPr lang="zh-TW" altLang="en-US" dirty="0">
              <a:solidFill>
                <a:prstClr val="black"/>
              </a:solidFill>
            </a:endParaRPr>
          </a:p>
        </p:txBody>
      </p:sp>
      <p:sp>
        <p:nvSpPr>
          <p:cNvPr id="9" name="矩形 8"/>
          <p:cNvSpPr/>
          <p:nvPr/>
        </p:nvSpPr>
        <p:spPr>
          <a:xfrm>
            <a:off x="11887200" y="0"/>
            <a:ext cx="304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dirty="0">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4532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solidFill>
                  <a:schemeClr val="tx2">
                    <a:lumMod val="75000"/>
                  </a:schemeClr>
                </a:solidFill>
              </a:defRPr>
            </a:lvl1pPr>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hasCustomPrompt="1"/>
          </p:nvPr>
        </p:nvSpPr>
        <p:spPr/>
        <p:txBody>
          <a:bodyPr vert="eaVert" rtlCol="0"/>
          <a:lstStyle>
            <a:lvl5pPr>
              <a:defRPr/>
            </a:lvl5pPr>
            <a:lvl6pPr>
              <a:defRPr/>
            </a:lvl6pPr>
            <a:lvl7pPr>
              <a:defRPr/>
            </a:lvl7pPr>
            <a:lvl8pPr>
              <a:defRPr/>
            </a:lvl8pPr>
            <a:lvl9pPr>
              <a:defRPr/>
            </a:lvl9p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4" name="日期預留位置 3"/>
          <p:cNvSpPr>
            <a:spLocks noGrp="1"/>
          </p:cNvSpPr>
          <p:nvPr>
            <p:ph type="dt" sz="half" idx="10"/>
          </p:nvPr>
        </p:nvSpPr>
        <p:spPr/>
        <p:txBody>
          <a:bodyPr rtlCol="0"/>
          <a:lstStyle>
            <a:lvl1pPr>
              <a:defRPr/>
            </a:lvl1pPr>
          </a:lstStyle>
          <a:p>
            <a:fld id="{69DC54DE-A400-4141-BE4C-AC21CA1B3ADF}" type="datetime2">
              <a:rPr lang="zh-TW" altLang="en-US" smtClean="0">
                <a:solidFill>
                  <a:prstClr val="black"/>
                </a:solidFill>
              </a:rPr>
              <a:pPr/>
              <a:t>2019年10月29日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p>
            <a:r>
              <a:rPr lang="zh-TW" altLang="en-US" dirty="0" smtClean="0">
                <a:solidFill>
                  <a:prstClr val="black"/>
                </a:solidFill>
              </a:rPr>
              <a:t>新增頁尾</a:t>
            </a:r>
            <a:endParaRPr lang="zh-TW" altLang="en-US" dirty="0">
              <a:solidFill>
                <a:prstClr val="black"/>
              </a:solidFill>
            </a:endParaRPr>
          </a:p>
        </p:txBody>
      </p:sp>
      <p:sp>
        <p:nvSpPr>
          <p:cNvPr id="6" name="投影片編號預留位置 5"/>
          <p:cNvSpPr>
            <a:spLocks noGrp="1"/>
          </p:cNvSpPr>
          <p:nvPr>
            <p:ph type="sldNum" sz="quarter" idx="12"/>
          </p:nvPr>
        </p:nvSpPr>
        <p:spPr/>
        <p:txBody>
          <a:bodyPr rtlCol="0"/>
          <a:lstStyle/>
          <a:p>
            <a:fld id="{7DC1BBB0-96F0-4077-A278-0F3FB5C104D3}"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330472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602112" y="685800"/>
            <a:ext cx="1787992" cy="5486400"/>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hasCustomPrompt="1"/>
          </p:nvPr>
        </p:nvSpPr>
        <p:spPr>
          <a:xfrm>
            <a:off x="1599030" y="685800"/>
            <a:ext cx="7850643" cy="5486400"/>
          </a:xfrm>
        </p:spPr>
        <p:txBody>
          <a:bodyPr vert="eaVert" rtlCol="0"/>
          <a:lstStyle>
            <a:lvl5pPr>
              <a:defRPr/>
            </a:lvl5p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4" name="日期預留位置 3"/>
          <p:cNvSpPr>
            <a:spLocks noGrp="1"/>
          </p:cNvSpPr>
          <p:nvPr>
            <p:ph type="dt" sz="half" idx="10"/>
          </p:nvPr>
        </p:nvSpPr>
        <p:spPr/>
        <p:txBody>
          <a:bodyPr rtlCol="0"/>
          <a:lstStyle>
            <a:lvl1pPr>
              <a:defRPr/>
            </a:lvl1pPr>
          </a:lstStyle>
          <a:p>
            <a:fld id="{5D4E9AC2-001E-418C-A542-E73D6A1F565E}" type="datetime2">
              <a:rPr lang="zh-TW" altLang="en-US" smtClean="0">
                <a:solidFill>
                  <a:prstClr val="black"/>
                </a:solidFill>
              </a:rPr>
              <a:pPr/>
              <a:t>2019年10月29日</a:t>
            </a:fld>
            <a:endParaRPr lang="zh-TW" altLang="en-US" dirty="0">
              <a:solidFill>
                <a:prstClr val="black"/>
              </a:solidFill>
            </a:endParaRPr>
          </a:p>
        </p:txBody>
      </p:sp>
      <p:sp>
        <p:nvSpPr>
          <p:cNvPr id="5" name="頁尾預留位置 4"/>
          <p:cNvSpPr>
            <a:spLocks noGrp="1"/>
          </p:cNvSpPr>
          <p:nvPr>
            <p:ph type="ftr" sz="quarter" idx="11"/>
          </p:nvPr>
        </p:nvSpPr>
        <p:spPr/>
        <p:txBody>
          <a:bodyPr rtlCol="0"/>
          <a:lstStyle/>
          <a:p>
            <a:r>
              <a:rPr lang="zh-TW" altLang="en-US" dirty="0" smtClean="0">
                <a:solidFill>
                  <a:prstClr val="black"/>
                </a:solidFill>
              </a:rPr>
              <a:t>新增頁尾</a:t>
            </a:r>
            <a:endParaRPr lang="zh-TW" altLang="en-US" dirty="0">
              <a:solidFill>
                <a:prstClr val="black"/>
              </a:solidFill>
            </a:endParaRPr>
          </a:p>
        </p:txBody>
      </p:sp>
      <p:sp>
        <p:nvSpPr>
          <p:cNvPr id="6" name="投影片編號預留位置 5"/>
          <p:cNvSpPr>
            <a:spLocks noGrp="1"/>
          </p:cNvSpPr>
          <p:nvPr>
            <p:ph type="sldNum" sz="quarter" idx="12"/>
          </p:nvPr>
        </p:nvSpPr>
        <p:spPr/>
        <p:txBody>
          <a:bodyPr rtlCol="0"/>
          <a:lstStyle/>
          <a:p>
            <a:fld id="{7DC1BBB0-96F0-4077-A278-0F3FB5C104D3}" type="slidenum">
              <a:rPr lang="en-US" altLang="zh-TW" smtClean="0">
                <a:solidFill>
                  <a:prstClr val="black"/>
                </a:solidFill>
              </a:rPr>
              <a:pPr/>
              <a:t>‹#›</a:t>
            </a:fld>
            <a:endParaRPr lang="zh-TW" altLang="en-US" dirty="0">
              <a:solidFill>
                <a:prstClr val="black"/>
              </a:solidFill>
            </a:endParaRPr>
          </a:p>
        </p:txBody>
      </p:sp>
      <p:sp>
        <p:nvSpPr>
          <p:cNvPr id="8" name="矩形 7"/>
          <p:cNvSpPr/>
          <p:nvPr userDrawn="1"/>
        </p:nvSpPr>
        <p:spPr>
          <a:xfrm>
            <a:off x="11888788" y="0"/>
            <a:ext cx="304800"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dirty="0">
              <a:solidFill>
                <a:prstClr val="white"/>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9268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19754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44324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341056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352027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373361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2262470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E02720-41BF-4B28-BEAF-726E37107821}" type="datetimeFigureOut">
              <a:rPr lang="zh-TW" altLang="en-US" smtClean="0"/>
              <a:t>2019/10/29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40066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02720-41BF-4B28-BEAF-726E37107821}" type="datetimeFigureOut">
              <a:rPr lang="zh-TW" altLang="en-US" smtClean="0"/>
              <a:t>2019/10/29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57FEF-FF0B-4862-84B9-60AFDE7DAC9E}" type="slidenum">
              <a:rPr lang="zh-TW" altLang="en-US" smtClean="0"/>
              <a:t>‹#›</a:t>
            </a:fld>
            <a:endParaRPr lang="zh-TW" altLang="en-US"/>
          </a:p>
        </p:txBody>
      </p:sp>
    </p:spTree>
    <p:extLst>
      <p:ext uri="{BB962C8B-B14F-4D97-AF65-F5344CB8AC3E}">
        <p14:creationId xmlns:p14="http://schemas.microsoft.com/office/powerpoint/2010/main" val="1485116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2">
                <a:lumMod val="20000"/>
                <a:lumOff val="80000"/>
              </a:schemeClr>
            </a:gs>
            <a:gs pos="90000">
              <a:schemeClr val="tx2">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903909" y="177801"/>
            <a:ext cx="9475292" cy="1239837"/>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903909" y="1600200"/>
            <a:ext cx="9475292" cy="4572000"/>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4" name="日期預留位置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100" cap="all" baseline="0">
                <a:solidFill>
                  <a:schemeClr val="tx1"/>
                </a:solidFill>
                <a:latin typeface="Microsoft JhengHei UI" panose="020B0604030504040204" pitchFamily="34" charset="-120"/>
                <a:ea typeface="Microsoft JhengHei UI" panose="020B0604030504040204" pitchFamily="34" charset="-120"/>
              </a:defRPr>
            </a:lvl1pPr>
          </a:lstStyle>
          <a:p>
            <a:fld id="{2168CFE4-BA96-4866-B06F-D77D59BBCB90}" type="datetime2">
              <a:rPr lang="zh-TW" altLang="en-US" smtClean="0">
                <a:solidFill>
                  <a:prstClr val="black"/>
                </a:solidFill>
              </a:rPr>
              <a:pPr/>
              <a:t>2019年10月29日</a:t>
            </a:fld>
            <a:endParaRPr lang="zh-TW" altLang="en-US" dirty="0">
              <a:solidFill>
                <a:prstClr val="black"/>
              </a:solidFill>
            </a:endParaRPr>
          </a:p>
        </p:txBody>
      </p:sp>
      <p:sp>
        <p:nvSpPr>
          <p:cNvPr id="5" name="頁尾預留位置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100" cap="all" baseline="0">
                <a:solidFill>
                  <a:schemeClr val="tx1"/>
                </a:solidFill>
                <a:latin typeface="Microsoft JhengHei UI" panose="020B0604030504040204" pitchFamily="34" charset="-120"/>
                <a:ea typeface="Microsoft JhengHei UI" panose="020B0604030504040204" pitchFamily="34" charset="-120"/>
              </a:defRPr>
            </a:lvl1pPr>
          </a:lstStyle>
          <a:p>
            <a:r>
              <a:rPr lang="zh-TW" altLang="en-US" dirty="0" smtClean="0">
                <a:solidFill>
                  <a:prstClr val="black"/>
                </a:solidFill>
              </a:rPr>
              <a:t>新增頁尾</a:t>
            </a:r>
            <a:endParaRPr lang="zh-TW" altLang="en-US" dirty="0">
              <a:solidFill>
                <a:prstClr val="black"/>
              </a:solidFill>
            </a:endParaRPr>
          </a:p>
        </p:txBody>
      </p:sp>
      <p:sp>
        <p:nvSpPr>
          <p:cNvPr id="6" name="投影片編號預留位置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100" cap="all" baseline="0">
                <a:solidFill>
                  <a:schemeClr val="tx1"/>
                </a:solidFill>
                <a:latin typeface="Microsoft JhengHei UI" panose="020B0604030504040204" pitchFamily="34" charset="-120"/>
                <a:ea typeface="Microsoft JhengHei UI" panose="020B0604030504040204" pitchFamily="34" charset="-120"/>
              </a:defRPr>
            </a:lvl1pPr>
          </a:lstStyle>
          <a:p>
            <a:fld id="{7DC1BBB0-96F0-4077-A278-0F3FB5C104D3}" type="slidenum">
              <a:rPr lang="en-US" altLang="zh-TW" smtClean="0">
                <a:solidFill>
                  <a:prstClr val="black"/>
                </a:solidFill>
              </a:rPr>
              <a:pPr/>
              <a:t>‹#›</a:t>
            </a:fld>
            <a:endParaRPr lang="zh-TW" altLang="en-US" dirty="0">
              <a:solidFill>
                <a:prstClr val="black"/>
              </a:solidFill>
            </a:endParaRPr>
          </a:p>
        </p:txBody>
      </p:sp>
      <p:sp>
        <p:nvSpPr>
          <p:cNvPr id="9" name="矩形 8"/>
          <p:cNvSpPr/>
          <p:nvPr/>
        </p:nvSpPr>
        <p:spPr>
          <a:xfrm>
            <a:off x="11888788" y="0"/>
            <a:ext cx="304800"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tLang="en-US" sz="1800" dirty="0">
              <a:solidFill>
                <a:prstClr val="white"/>
              </a:solidFill>
              <a:latin typeface="Microsoft JhengHei UI" panose="020B0604030504040204" pitchFamily="34" charset="-120"/>
              <a:ea typeface="Microsoft JhengHei UI" panose="020B0604030504040204" pitchFamily="34" charset="-120"/>
            </a:endParaRPr>
          </a:p>
        </p:txBody>
      </p:sp>
      <p:pic>
        <p:nvPicPr>
          <p:cNvPr id="46" name="圖片 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803870" cy="6858000"/>
          </a:xfrm>
          <a:prstGeom prst="rect">
            <a:avLst/>
          </a:prstGeom>
          <a:noFill/>
          <a:ln>
            <a:noFill/>
          </a:ln>
        </p:spPr>
      </p:pic>
    </p:spTree>
    <p:extLst>
      <p:ext uri="{BB962C8B-B14F-4D97-AF65-F5344CB8AC3E}">
        <p14:creationId xmlns:p14="http://schemas.microsoft.com/office/powerpoint/2010/main" val="382038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lumMod val="75000"/>
            </a:schemeClr>
          </a:solidFill>
          <a:latin typeface="Microsoft JhengHei UI" panose="020B0604030504040204" pitchFamily="34" charset="-120"/>
          <a:ea typeface="Microsoft JhengHei UI" panose="020B0604030504040204" pitchFamily="34" charset="-120"/>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4294967295" orient="horz" pos="2160">
          <p15:clr>
            <a:srgbClr val="F26B43"/>
          </p15:clr>
        </p15:guide>
        <p15:guide id="4294967295" pos="3839">
          <p15:clr>
            <a:srgbClr val="F26B43"/>
          </p15:clr>
        </p15:guide>
        <p15:guide id="4294967295" pos="1199">
          <p15:clr>
            <a:srgbClr val="F26B43"/>
          </p15:clr>
        </p15:guide>
        <p15:guide id="4294967295" pos="71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kumar@kmu.edu.tw" TargetMode="External"/><Relationship Id="rId2" Type="http://schemas.openxmlformats.org/officeDocument/2006/relationships/hyperlink" Target="mailto:genin@kmu.edu.tw"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mailto:ckwang@kmu.edu.tw"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mailto:cjshih@kmu.edu.t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586672" y="1692017"/>
            <a:ext cx="8203248" cy="1938992"/>
          </a:xfrm>
          <a:prstGeom prst="rect">
            <a:avLst/>
          </a:prstGeom>
          <a:noFill/>
        </p:spPr>
        <p:txBody>
          <a:bodyPr wrap="square" rtlCol="0">
            <a:spAutoFit/>
          </a:bodyPr>
          <a:lstStyle/>
          <a:p>
            <a:r>
              <a:rPr lang="en-US" altLang="zh-TW" sz="4000" dirty="0" smtClean="0">
                <a:ea typeface="微軟正黑體" panose="020B0604030504040204" pitchFamily="34" charset="-120"/>
              </a:rPr>
              <a:t>108</a:t>
            </a:r>
            <a:r>
              <a:rPr lang="zh-TW" altLang="en-US" sz="4000" dirty="0">
                <a:latin typeface="微軟正黑體" panose="020B0604030504040204" pitchFamily="34" charset="-120"/>
                <a:ea typeface="微軟正黑體" panose="020B0604030504040204" pitchFamily="34" charset="-120"/>
              </a:rPr>
              <a:t>學年度入學新生畢業學分須包含</a:t>
            </a:r>
            <a:r>
              <a:rPr lang="zh-TW" altLang="en-US" sz="4000" dirty="0" smtClean="0">
                <a:latin typeface="微軟正黑體" panose="020B0604030504040204" pitchFamily="34" charset="-120"/>
                <a:ea typeface="微軟正黑體" panose="020B0604030504040204" pitchFamily="34" charset="-120"/>
              </a:rPr>
              <a:t>本校至少</a:t>
            </a:r>
            <a:r>
              <a:rPr lang="zh-TW" altLang="en-US" sz="4000" dirty="0">
                <a:latin typeface="微軟正黑體" panose="020B0604030504040204" pitchFamily="34" charset="-120"/>
                <a:ea typeface="微軟正黑體" panose="020B0604030504040204" pitchFamily="34" charset="-120"/>
              </a:rPr>
              <a:t>一項跨領域學分學程或微學分學</a:t>
            </a:r>
            <a:r>
              <a:rPr lang="zh-TW" altLang="en-US" sz="4000" dirty="0" smtClean="0">
                <a:latin typeface="微軟正黑體" panose="020B0604030504040204" pitchFamily="34" charset="-120"/>
                <a:ea typeface="微軟正黑體" panose="020B0604030504040204" pitchFamily="34" charset="-120"/>
              </a:rPr>
              <a:t>程</a:t>
            </a:r>
            <a:endParaRPr lang="zh-TW" altLang="en-US" sz="40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810192" y="4236720"/>
            <a:ext cx="6273800" cy="1569660"/>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 </a:t>
            </a:r>
            <a:r>
              <a:rPr lang="en-US" altLang="zh-TW" sz="3200" dirty="0" smtClean="0">
                <a:solidFill>
                  <a:srgbClr val="0070C0"/>
                </a:solidFill>
                <a:latin typeface="微軟正黑體" panose="020B0604030504040204" pitchFamily="34" charset="-120"/>
                <a:ea typeface="微軟正黑體" panose="020B0604030504040204" pitchFamily="34" charset="-120"/>
              </a:rPr>
              <a:t>108</a:t>
            </a:r>
            <a:r>
              <a:rPr lang="zh-TW" altLang="en-US" sz="3200" dirty="0" smtClean="0">
                <a:solidFill>
                  <a:srgbClr val="0070C0"/>
                </a:solidFill>
                <a:latin typeface="微軟正黑體" panose="020B0604030504040204" pitchFamily="34" charset="-120"/>
                <a:ea typeface="微軟正黑體" panose="020B0604030504040204" pitchFamily="34" charset="-120"/>
              </a:rPr>
              <a:t>學年度本系開設學程如下</a:t>
            </a:r>
            <a:r>
              <a:rPr lang="zh-TW" altLang="en-US" sz="3200" dirty="0" smtClean="0">
                <a:latin typeface="微軟正黑體" panose="020B0604030504040204" pitchFamily="34" charset="-120"/>
                <a:ea typeface="微軟正黑體" panose="020B0604030504040204" pitchFamily="34" charset="-120"/>
              </a:rPr>
              <a:t>：</a:t>
            </a:r>
            <a:endParaRPr lang="en-US" altLang="zh-TW" sz="3200" dirty="0" smtClean="0">
              <a:latin typeface="微軟正黑體" panose="020B0604030504040204" pitchFamily="34" charset="-120"/>
              <a:ea typeface="微軟正黑體" panose="020B0604030504040204" pitchFamily="34" charset="-120"/>
            </a:endParaRPr>
          </a:p>
          <a:p>
            <a:r>
              <a:rPr lang="en-US" altLang="zh-TW" sz="3200" dirty="0" smtClean="0">
                <a:solidFill>
                  <a:srgbClr val="0070C0"/>
                </a:solidFill>
                <a:latin typeface="微軟正黑體" panose="020B0604030504040204" pitchFamily="34" charset="-120"/>
                <a:ea typeface="微軟正黑體" panose="020B0604030504040204" pitchFamily="34" charset="-120"/>
              </a:rPr>
              <a:t>  </a:t>
            </a:r>
            <a:r>
              <a:rPr lang="en-US" altLang="zh-TW" sz="3200" dirty="0" smtClean="0">
                <a:solidFill>
                  <a:schemeClr val="bg2">
                    <a:lumMod val="10000"/>
                  </a:schemeClr>
                </a:solidFill>
                <a:latin typeface="微軟正黑體" panose="020B0604030504040204" pitchFamily="34" charset="-120"/>
                <a:ea typeface="微軟正黑體" panose="020B0604030504040204" pitchFamily="34" charset="-120"/>
              </a:rPr>
              <a:t>(1)</a:t>
            </a:r>
            <a:r>
              <a:rPr lang="zh-TW" altLang="en-US" sz="3200" dirty="0" smtClean="0">
                <a:solidFill>
                  <a:schemeClr val="bg2">
                    <a:lumMod val="10000"/>
                  </a:schemeClr>
                </a:solidFill>
                <a:latin typeface="微軟正黑體" panose="020B0604030504040204" pitchFamily="34" charset="-120"/>
                <a:ea typeface="微軟正黑體" panose="020B0604030504040204" pitchFamily="34" charset="-120"/>
              </a:rPr>
              <a:t>食品</a:t>
            </a:r>
            <a:r>
              <a:rPr lang="zh-TW" altLang="en-US" sz="3200" dirty="0">
                <a:solidFill>
                  <a:schemeClr val="bg2">
                    <a:lumMod val="10000"/>
                  </a:schemeClr>
                </a:solidFill>
                <a:latin typeface="微軟正黑體" panose="020B0604030504040204" pitchFamily="34" charset="-120"/>
                <a:ea typeface="微軟正黑體" panose="020B0604030504040204" pitchFamily="34" charset="-120"/>
              </a:rPr>
              <a:t>安全暨檢驗學程</a:t>
            </a:r>
            <a:endParaRPr lang="en-US" altLang="zh-TW" sz="3200" dirty="0" smtClean="0">
              <a:solidFill>
                <a:schemeClr val="bg2">
                  <a:lumMod val="10000"/>
                </a:schemeClr>
              </a:solidFill>
              <a:latin typeface="微軟正黑體" panose="020B0604030504040204" pitchFamily="34" charset="-120"/>
              <a:ea typeface="微軟正黑體" panose="020B0604030504040204" pitchFamily="34" charset="-120"/>
            </a:endParaRPr>
          </a:p>
          <a:p>
            <a:r>
              <a:rPr lang="en-US" altLang="zh-TW" sz="3200" dirty="0" smtClean="0">
                <a:solidFill>
                  <a:schemeClr val="bg2">
                    <a:lumMod val="10000"/>
                  </a:schemeClr>
                </a:solidFill>
                <a:latin typeface="微軟正黑體" panose="020B0604030504040204" pitchFamily="34" charset="-120"/>
                <a:ea typeface="微軟正黑體" panose="020B0604030504040204" pitchFamily="34" charset="-120"/>
              </a:rPr>
              <a:t>  (2)</a:t>
            </a:r>
            <a:r>
              <a:rPr lang="zh-TW" altLang="en-US" sz="3200" dirty="0" smtClean="0">
                <a:solidFill>
                  <a:schemeClr val="bg2">
                    <a:lumMod val="10000"/>
                  </a:schemeClr>
                </a:solidFill>
                <a:latin typeface="微軟正黑體" panose="020B0604030504040204" pitchFamily="34" charset="-120"/>
                <a:ea typeface="微軟正黑體" panose="020B0604030504040204" pitchFamily="34" charset="-120"/>
              </a:rPr>
              <a:t>奈</a:t>
            </a:r>
            <a:r>
              <a:rPr lang="zh-TW" altLang="en-US" sz="3200" dirty="0">
                <a:solidFill>
                  <a:schemeClr val="bg2">
                    <a:lumMod val="10000"/>
                  </a:schemeClr>
                </a:solidFill>
                <a:latin typeface="微軟正黑體" panose="020B0604030504040204" pitchFamily="34" charset="-120"/>
                <a:ea typeface="微軟正黑體" panose="020B0604030504040204" pitchFamily="34" charset="-120"/>
              </a:rPr>
              <a:t>米材料微學程</a:t>
            </a:r>
          </a:p>
        </p:txBody>
      </p:sp>
      <p:pic>
        <p:nvPicPr>
          <p:cNvPr id="4" name="Picture 5"/>
          <p:cNvPicPr>
            <a:picLocks noChangeAspect="1"/>
          </p:cNvPicPr>
          <p:nvPr/>
        </p:nvPicPr>
        <p:blipFill>
          <a:blip r:embed="rId2"/>
          <a:stretch>
            <a:fillRect/>
          </a:stretch>
        </p:blipFill>
        <p:spPr>
          <a:xfrm>
            <a:off x="291147" y="204152"/>
            <a:ext cx="2143125" cy="2143125"/>
          </a:xfrm>
          <a:prstGeom prst="rect">
            <a:avLst/>
          </a:prstGeom>
        </p:spPr>
      </p:pic>
      <p:pic>
        <p:nvPicPr>
          <p:cNvPr id="7" name="Picture 4" descr="D:\Desktop\圖片\油漆kit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3513137"/>
            <a:ext cx="13144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Desktop\圖片\心星.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2" y="3794125"/>
            <a:ext cx="571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43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66551" y="1326987"/>
            <a:ext cx="7770076" cy="584775"/>
          </a:xfrm>
          <a:prstGeom prst="rect">
            <a:avLst/>
          </a:prstGeom>
        </p:spPr>
        <p:txBody>
          <a:bodyPr wrap="none">
            <a:spAutoFit/>
          </a:bodyPr>
          <a:lstStyle/>
          <a:p>
            <a:r>
              <a:rPr lang="zh-TW" altLang="en-US" sz="3200" b="1" dirty="0">
                <a:solidFill>
                  <a:prstClr val="black"/>
                </a:solidFill>
                <a:latin typeface="標楷體-WinCharSetFFFF-H"/>
              </a:rPr>
              <a:t>一門研究材料結構與性質關係的工程科學</a:t>
            </a:r>
            <a:r>
              <a:rPr lang="en-US" altLang="zh-TW" sz="3200" b="1" dirty="0">
                <a:solidFill>
                  <a:prstClr val="black"/>
                </a:solidFill>
                <a:latin typeface="標楷體-WinCharSetFFFF-H"/>
              </a:rPr>
              <a:t>!</a:t>
            </a:r>
            <a:endParaRPr lang="zh-TW" altLang="en-US" sz="3200" b="1" dirty="0">
              <a:solidFill>
                <a:prstClr val="black"/>
              </a:solidFill>
            </a:endParaRPr>
          </a:p>
        </p:txBody>
      </p:sp>
      <p:sp>
        <p:nvSpPr>
          <p:cNvPr id="5" name="矩形 4"/>
          <p:cNvSpPr/>
          <p:nvPr/>
        </p:nvSpPr>
        <p:spPr>
          <a:xfrm>
            <a:off x="4699797" y="358508"/>
            <a:ext cx="3775393" cy="707886"/>
          </a:xfrm>
          <a:prstGeom prst="rect">
            <a:avLst/>
          </a:prstGeom>
        </p:spPr>
        <p:txBody>
          <a:bodyPr wrap="none">
            <a:spAutoFit/>
          </a:bodyPr>
          <a:lstStyle/>
          <a:p>
            <a:r>
              <a:rPr lang="zh-TW" altLang="en-US" sz="4000" b="1" dirty="0">
                <a:solidFill>
                  <a:srgbClr val="FF0000"/>
                </a:solidFill>
                <a:latin typeface="標楷體-WinCharSetFFFF-H"/>
              </a:rPr>
              <a:t>材料科學與工程</a:t>
            </a:r>
            <a:endParaRPr lang="zh-TW" altLang="en-US" sz="4000" b="1" dirty="0">
              <a:solidFill>
                <a:srgbClr val="FF0000"/>
              </a:solidFill>
            </a:endParaRPr>
          </a:p>
        </p:txBody>
      </p:sp>
      <p:pic>
        <p:nvPicPr>
          <p:cNvPr id="6" name="圖片 5"/>
          <p:cNvPicPr>
            <a:picLocks noChangeAspect="1"/>
          </p:cNvPicPr>
          <p:nvPr/>
        </p:nvPicPr>
        <p:blipFill>
          <a:blip r:embed="rId2"/>
          <a:stretch>
            <a:fillRect/>
          </a:stretch>
        </p:blipFill>
        <p:spPr>
          <a:xfrm>
            <a:off x="2964501" y="2172353"/>
            <a:ext cx="7495628" cy="4527642"/>
          </a:xfrm>
          <a:prstGeom prst="rect">
            <a:avLst/>
          </a:prstGeom>
        </p:spPr>
      </p:pic>
      <p:sp>
        <p:nvSpPr>
          <p:cNvPr id="7" name="標題 12"/>
          <p:cNvSpPr>
            <a:spLocks noGrp="1"/>
          </p:cNvSpPr>
          <p:nvPr>
            <p:ph type="title"/>
          </p:nvPr>
        </p:nvSpPr>
        <p:spPr>
          <a:xfrm>
            <a:off x="1905002" y="332658"/>
            <a:ext cx="2750839" cy="576063"/>
          </a:xfrm>
        </p:spPr>
        <p:txBody>
          <a:bodyPr rtlCol="0">
            <a:normAutofit fontScale="90000"/>
          </a:bodyPr>
          <a:lstStyle/>
          <a:p>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zh-TW"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背景</a:t>
            </a:r>
            <a:r>
              <a:rPr lang="zh-TW" altLang="en-US"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說明</a:t>
            </a:r>
            <a:r>
              <a:rPr lang="en-US" altLang="zh-TW"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32" descr="20-03蓮葉微米級與奈米級結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 y="5522624"/>
            <a:ext cx="1780501" cy="133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82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Chem"/>
          <p:cNvPicPr>
            <a:picLocks noChangeAspect="1" noChangeArrowheads="1"/>
          </p:cNvPicPr>
          <p:nvPr/>
        </p:nvPicPr>
        <p:blipFill>
          <a:blip r:embed="rId2" cstate="print"/>
          <a:srcRect/>
          <a:stretch>
            <a:fillRect/>
          </a:stretch>
        </p:blipFill>
        <p:spPr bwMode="auto">
          <a:xfrm>
            <a:off x="1589" y="4725144"/>
            <a:ext cx="1797794" cy="2132856"/>
          </a:xfrm>
          <a:prstGeom prst="rect">
            <a:avLst/>
          </a:prstGeom>
          <a:noFill/>
          <a:ln w="9525">
            <a:solidFill>
              <a:srgbClr val="000004"/>
            </a:solidFill>
            <a:miter lim="800000"/>
            <a:headEnd/>
            <a:tailEnd/>
          </a:ln>
        </p:spPr>
      </p:pic>
      <p:sp>
        <p:nvSpPr>
          <p:cNvPr id="4" name="標題 12"/>
          <p:cNvSpPr>
            <a:spLocks noGrp="1"/>
          </p:cNvSpPr>
          <p:nvPr>
            <p:ph type="title"/>
          </p:nvPr>
        </p:nvSpPr>
        <p:spPr>
          <a:xfrm>
            <a:off x="1905002" y="332658"/>
            <a:ext cx="3398911" cy="576063"/>
          </a:xfrm>
        </p:spPr>
        <p:txBody>
          <a:bodyPr rtlCol="0">
            <a:normAutofit fontScale="90000"/>
          </a:bodyPr>
          <a:lstStyle/>
          <a:p>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zh-TW"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背景</a:t>
            </a:r>
            <a:r>
              <a:rPr lang="zh-TW" altLang="en-US"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說明</a:t>
            </a:r>
            <a:r>
              <a:rPr lang="en-US" altLang="zh-TW"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圖片 9"/>
          <p:cNvPicPr>
            <a:picLocks noChangeAspect="1"/>
          </p:cNvPicPr>
          <p:nvPr/>
        </p:nvPicPr>
        <p:blipFill>
          <a:blip r:embed="rId3"/>
          <a:stretch>
            <a:fillRect/>
          </a:stretch>
        </p:blipFill>
        <p:spPr>
          <a:xfrm>
            <a:off x="3287689" y="4405291"/>
            <a:ext cx="7143327" cy="639707"/>
          </a:xfrm>
          <a:prstGeom prst="rect">
            <a:avLst/>
          </a:prstGeom>
        </p:spPr>
      </p:pic>
      <p:pic>
        <p:nvPicPr>
          <p:cNvPr id="15" name="圖片 14"/>
          <p:cNvPicPr>
            <a:picLocks noChangeAspect="1"/>
          </p:cNvPicPr>
          <p:nvPr/>
        </p:nvPicPr>
        <p:blipFill>
          <a:blip r:embed="rId4"/>
          <a:stretch>
            <a:fillRect/>
          </a:stretch>
        </p:blipFill>
        <p:spPr>
          <a:xfrm>
            <a:off x="2423592" y="1111602"/>
            <a:ext cx="8645692" cy="1957358"/>
          </a:xfrm>
          <a:prstGeom prst="rect">
            <a:avLst/>
          </a:prstGeom>
        </p:spPr>
      </p:pic>
    </p:spTree>
    <p:extLst>
      <p:ext uri="{BB962C8B-B14F-4D97-AF65-F5344CB8AC3E}">
        <p14:creationId xmlns:p14="http://schemas.microsoft.com/office/powerpoint/2010/main" val="55154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783632" y="1340768"/>
            <a:ext cx="6840538" cy="1111993"/>
          </a:xfrm>
          <a:prstGeom prst="rect">
            <a:avLst/>
          </a:prstGeom>
          <a:noFill/>
          <a:ln w="9525">
            <a:noFill/>
            <a:miter lim="800000"/>
            <a:headEnd/>
            <a:tailEnd/>
          </a:ln>
          <a:effectLst/>
        </p:spPr>
        <p:txBody>
          <a:bodyPr anchor="b"/>
          <a:lstStyle/>
          <a:p>
            <a:pPr algn="ctr">
              <a:defRPr/>
            </a:pPr>
            <a:r>
              <a:rPr lang="en-US" altLang="zh-TW"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What Is Nanotechnology?</a:t>
            </a:r>
            <a:br>
              <a:rPr lang="en-US" altLang="zh-TW"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何謂奈米科技</a:t>
            </a:r>
            <a:r>
              <a:rPr lang="en-US" altLang="zh-TW"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5" name="Rectangle 8"/>
          <p:cNvSpPr>
            <a:spLocks noChangeArrowheads="1"/>
          </p:cNvSpPr>
          <p:nvPr/>
        </p:nvSpPr>
        <p:spPr bwMode="auto">
          <a:xfrm>
            <a:off x="1919536" y="2636912"/>
            <a:ext cx="961030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2"/>
              </a:buBlip>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folHlink"/>
              </a:buClr>
              <a:buSzPct val="50000"/>
              <a:buFont typeface="Wingdings" panose="05000000000000000000" pitchFamily="2" charset="2"/>
              <a:buChar char="n"/>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Font typeface="Wingdings" panose="05000000000000000000" pitchFamily="2" charset="2"/>
              <a:buBlip>
                <a:blip r:embed="rId2"/>
              </a:buBlip>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folHlink"/>
              </a:buClr>
              <a:buSzPct val="50000"/>
              <a:buFont typeface="Wingdings" panose="05000000000000000000" pitchFamily="2" charset="2"/>
              <a:buChar char="n"/>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9pPr>
          </a:lstStyle>
          <a:p>
            <a:pPr algn="just">
              <a:buClr>
                <a:srgbClr val="0563C1"/>
              </a:buClr>
              <a:buFont typeface="Wingdings" panose="05000000000000000000" pitchFamily="2" charset="2"/>
              <a:buNone/>
            </a:pPr>
            <a:r>
              <a:rPr lang="zh-TW" altLang="en-US" dirty="0">
                <a:solidFill>
                  <a:prstClr val="black"/>
                </a:solidFill>
                <a:latin typeface="微軟正黑體" panose="020B0604030504040204" pitchFamily="34" charset="-120"/>
                <a:ea typeface="微軟正黑體" panose="020B0604030504040204" pitchFamily="34" charset="-120"/>
              </a:rPr>
              <a:t>是指材料在奈米尺寸</a:t>
            </a:r>
            <a:r>
              <a:rPr lang="en-US" altLang="zh-TW" dirty="0">
                <a:solidFill>
                  <a:prstClr val="black"/>
                </a:solidFill>
                <a:latin typeface="微軟正黑體" panose="020B0604030504040204" pitchFamily="34" charset="-120"/>
                <a:ea typeface="微軟正黑體" panose="020B0604030504040204" pitchFamily="34" charset="-120"/>
              </a:rPr>
              <a:t>(1-100</a:t>
            </a:r>
            <a:r>
              <a:rPr lang="en-US" altLang="zh-TW" b="1" dirty="0">
                <a:solidFill>
                  <a:prstClr val="black"/>
                </a:solidFill>
                <a:latin typeface="微軟正黑體" panose="020B0604030504040204" pitchFamily="34" charset="-120"/>
                <a:ea typeface="微軟正黑體" panose="020B0604030504040204" pitchFamily="34" charset="-120"/>
              </a:rPr>
              <a:t>nm</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下，會呈現有別於巨觀尺度下的物理、化學或生物特性、現象。</a:t>
            </a:r>
          </a:p>
        </p:txBody>
      </p: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 y="5007808"/>
            <a:ext cx="1811286" cy="186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12"/>
          <p:cNvSpPr>
            <a:spLocks noGrp="1"/>
          </p:cNvSpPr>
          <p:nvPr>
            <p:ph type="title"/>
          </p:nvPr>
        </p:nvSpPr>
        <p:spPr>
          <a:xfrm>
            <a:off x="1919537" y="244749"/>
            <a:ext cx="3398911" cy="576063"/>
          </a:xfrm>
        </p:spPr>
        <p:txBody>
          <a:bodyPr rtlCol="0">
            <a:normAutofit fontScale="90000"/>
          </a:bodyPr>
          <a:lstStyle/>
          <a:p>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zh-TW"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背景</a:t>
            </a:r>
            <a:r>
              <a:rPr lang="zh-TW" altLang="en-US"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說明</a:t>
            </a:r>
            <a:r>
              <a:rPr lang="en-US" altLang="zh-TW"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群組 8"/>
          <p:cNvGrpSpPr/>
          <p:nvPr/>
        </p:nvGrpSpPr>
        <p:grpSpPr>
          <a:xfrm>
            <a:off x="9280889" y="4698140"/>
            <a:ext cx="2909524" cy="2159861"/>
            <a:chOff x="8492224" y="4673211"/>
            <a:chExt cx="2909524" cy="2159861"/>
          </a:xfrm>
        </p:grpSpPr>
        <p:pic>
          <p:nvPicPr>
            <p:cNvPr id="10" name="圖片 9"/>
            <p:cNvPicPr>
              <a:picLocks noChangeAspect="1"/>
            </p:cNvPicPr>
            <p:nvPr/>
          </p:nvPicPr>
          <p:blipFill>
            <a:blip r:embed="rId4"/>
            <a:stretch>
              <a:fillRect/>
            </a:stretch>
          </p:blipFill>
          <p:spPr>
            <a:xfrm>
              <a:off x="8492224" y="4673211"/>
              <a:ext cx="2909524" cy="2159861"/>
            </a:xfrm>
            <a:prstGeom prst="rect">
              <a:avLst/>
            </a:prstGeom>
          </p:spPr>
        </p:pic>
        <p:sp>
          <p:nvSpPr>
            <p:cNvPr id="11" name="矩形 10"/>
            <p:cNvSpPr/>
            <p:nvPr/>
          </p:nvSpPr>
          <p:spPr>
            <a:xfrm>
              <a:off x="9046740" y="4797152"/>
              <a:ext cx="1800493" cy="369332"/>
            </a:xfrm>
            <a:prstGeom prst="rect">
              <a:avLst/>
            </a:prstGeom>
          </p:spPr>
          <p:txBody>
            <a:bodyPr wrap="none">
              <a:spAutoFit/>
            </a:bodyPr>
            <a:lstStyle/>
            <a:p>
              <a:r>
                <a:rPr lang="zh-TW" altLang="zh-TW" b="1" dirty="0">
                  <a:solidFill>
                    <a:srgbClr val="FFFF00"/>
                  </a:solidFill>
                  <a:effectLst>
                    <a:outerShdw blurRad="38100" dist="38100" dir="2700000" algn="tl">
                      <a:srgbClr val="000000">
                        <a:alpha val="43137"/>
                      </a:srgbClr>
                    </a:outerShdw>
                  </a:effectLst>
                </a:rPr>
                <a:t>奈米材料微學程</a:t>
              </a:r>
              <a:endParaRPr lang="zh-TW" altLang="en-US" b="1" dirty="0">
                <a:solidFill>
                  <a:srgbClr val="FFFF00"/>
                </a:solidFill>
                <a:effectLst>
                  <a:outerShdw blurRad="38100" dist="38100" dir="2700000" algn="tl">
                    <a:srgbClr val="000000">
                      <a:alpha val="43137"/>
                    </a:srgbClr>
                  </a:outerShdw>
                </a:effectLst>
              </a:endParaRPr>
            </a:p>
          </p:txBody>
        </p:sp>
        <p:sp>
          <p:nvSpPr>
            <p:cNvPr id="12" name="矩形 11"/>
            <p:cNvSpPr/>
            <p:nvPr/>
          </p:nvSpPr>
          <p:spPr>
            <a:xfrm>
              <a:off x="10177185" y="5757975"/>
              <a:ext cx="902811" cy="523220"/>
            </a:xfrm>
            <a:prstGeom prst="rect">
              <a:avLst/>
            </a:prstGeom>
          </p:spPr>
          <p:txBody>
            <a:bodyPr wrap="none">
              <a:spAutoFit/>
            </a:bodyPr>
            <a:lstStyle/>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醫化學系</a:t>
              </a:r>
              <a:endParaRPr lang="en-US"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香粧學系</a:t>
              </a:r>
              <a:endParaRPr lang="zh-TW" altLang="en-US"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sp>
        <p:nvSpPr>
          <p:cNvPr id="13" name="Rectangle 8"/>
          <p:cNvSpPr>
            <a:spLocks noChangeArrowheads="1"/>
          </p:cNvSpPr>
          <p:nvPr/>
        </p:nvSpPr>
        <p:spPr bwMode="auto">
          <a:xfrm>
            <a:off x="1894570" y="4065240"/>
            <a:ext cx="694773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Blip>
                <a:blip r:embed="rId2"/>
              </a:buBlip>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folHlink"/>
              </a:buClr>
              <a:buSzPct val="50000"/>
              <a:buFont typeface="Wingdings" panose="05000000000000000000" pitchFamily="2" charset="2"/>
              <a:buChar char="n"/>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Font typeface="Wingdings" panose="05000000000000000000" pitchFamily="2" charset="2"/>
              <a:buBlip>
                <a:blip r:embed="rId2"/>
              </a:buBlip>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folHlink"/>
              </a:buClr>
              <a:buSzPct val="50000"/>
              <a:buFont typeface="Wingdings" panose="05000000000000000000" pitchFamily="2" charset="2"/>
              <a:buChar char="n"/>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kumimoji="1" sz="2000">
                <a:solidFill>
                  <a:schemeClr val="tx1"/>
                </a:solidFill>
                <a:latin typeface="Arial" panose="020B0604020202020204" pitchFamily="34" charset="0"/>
                <a:ea typeface="新細明體" panose="02020500000000000000" pitchFamily="18" charset="-120"/>
              </a:defRPr>
            </a:lvl9pPr>
          </a:lstStyle>
          <a:p>
            <a:pPr algn="just">
              <a:buClr>
                <a:srgbClr val="0563C1"/>
              </a:buClr>
              <a:buFont typeface="Wingdings" panose="05000000000000000000" pitchFamily="2" charset="2"/>
              <a:buNone/>
            </a:pPr>
            <a:r>
              <a:rPr lang="zh-TW" altLang="en-US" dirty="0">
                <a:solidFill>
                  <a:prstClr val="black"/>
                </a:solidFill>
                <a:latin typeface="微軟正黑體" panose="020B0604030504040204" pitchFamily="34" charset="-120"/>
                <a:ea typeface="微軟正黑體" panose="020B0604030504040204" pitchFamily="34" charset="-120"/>
              </a:rPr>
              <a:t>所謂奈米科技便是運用這方面的知識，在奈米尺寸等級的微小世界中</a:t>
            </a:r>
            <a:r>
              <a:rPr lang="zh-TW" altLang="en-US" dirty="0">
                <a:solidFill>
                  <a:srgbClr val="FF0000"/>
                </a:solidFill>
                <a:latin typeface="微軟正黑體" panose="020B0604030504040204" pitchFamily="34" charset="-120"/>
                <a:ea typeface="微軟正黑體" panose="020B0604030504040204" pitchFamily="34" charset="-120"/>
              </a:rPr>
              <a:t>操作、控制原子或分子</a:t>
            </a:r>
            <a:r>
              <a:rPr lang="zh-TW" altLang="en-US" dirty="0">
                <a:solidFill>
                  <a:prstClr val="black"/>
                </a:solidFill>
                <a:latin typeface="微軟正黑體" panose="020B0604030504040204" pitchFamily="34" charset="-120"/>
                <a:ea typeface="微軟正黑體" panose="020B0604030504040204" pitchFamily="34" charset="-120"/>
              </a:rPr>
              <a:t>組合成新的奈米尺度結構</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奈米材料</a:t>
            </a:r>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，以便展現新的機能與特性。</a:t>
            </a:r>
          </a:p>
        </p:txBody>
      </p:sp>
    </p:spTree>
    <p:extLst>
      <p:ext uri="{BB962C8B-B14F-4D97-AF65-F5344CB8AC3E}">
        <p14:creationId xmlns:p14="http://schemas.microsoft.com/office/powerpoint/2010/main" val="2236628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1905002" y="332658"/>
            <a:ext cx="3398911" cy="576063"/>
          </a:xfrm>
        </p:spPr>
        <p:txBody>
          <a:bodyPr rtlCol="0">
            <a:normAutofit fontScale="90000"/>
          </a:bodyPr>
          <a:lstStyle/>
          <a:p>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zh-TW"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背景</a:t>
            </a:r>
            <a:r>
              <a:rPr lang="zh-TW" altLang="en-US"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說明</a:t>
            </a:r>
            <a:r>
              <a:rPr lang="en-US" altLang="zh-TW"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矩形 3"/>
          <p:cNvSpPr/>
          <p:nvPr/>
        </p:nvSpPr>
        <p:spPr>
          <a:xfrm>
            <a:off x="2138481" y="4822080"/>
            <a:ext cx="7005550" cy="1569660"/>
          </a:xfrm>
          <a:prstGeom prst="rect">
            <a:avLst/>
          </a:prstGeom>
        </p:spPr>
        <p:txBody>
          <a:bodyPr wrap="square">
            <a:spAutoFit/>
          </a:bodyPr>
          <a:lstStyle/>
          <a:p>
            <a:pPr marL="457200" indent="-457200">
              <a:buFont typeface="Arial" panose="020B0604020202020204" pitchFamily="34" charset="0"/>
              <a:buChar char="•"/>
            </a:pPr>
            <a:r>
              <a:rPr lang="zh-TW" altLang="zh-TW"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即包括相關基礎理論和實務應用知識之機會，並藉由整合性課程來培養學生跨域學習與思考創新之觀念。</a:t>
            </a:r>
            <a:endParaRPr lang="zh-TW" altLang="en-US" sz="3200" dirty="0">
              <a:solidFill>
                <a:prstClr val="black"/>
              </a:solidFill>
              <a:latin typeface="微軟正黑體" panose="020B0604030504040204" pitchFamily="34" charset="-120"/>
              <a:ea typeface="微軟正黑體" panose="020B0604030504040204" pitchFamily="34" charset="-120"/>
            </a:endParaRPr>
          </a:p>
        </p:txBody>
      </p:sp>
      <p:sp>
        <p:nvSpPr>
          <p:cNvPr id="7" name="矩形 6"/>
          <p:cNvSpPr/>
          <p:nvPr/>
        </p:nvSpPr>
        <p:spPr>
          <a:xfrm>
            <a:off x="2138482" y="2924944"/>
            <a:ext cx="9286111" cy="1569660"/>
          </a:xfrm>
          <a:prstGeom prst="rect">
            <a:avLst/>
          </a:prstGeom>
        </p:spPr>
        <p:txBody>
          <a:bodyPr wrap="square">
            <a:spAutoFit/>
          </a:bodyPr>
          <a:lstStyle/>
          <a:p>
            <a:pPr marL="457200" indent="-457200">
              <a:buFont typeface="Arial" panose="020B0604020202020204" pitchFamily="34" charset="0"/>
              <a:buChar char="•"/>
            </a:pPr>
            <a:r>
              <a:rPr lang="zh-TW" altLang="zh-TW"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奈米材料微學程即整合本校各系之相關領域課程與師資，提供大學部學生修讀，以利修課學生獲得較完整且系統性的奈米材料相關課程</a:t>
            </a:r>
            <a:r>
              <a:rPr lang="zh-TW" altLang="en-US"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3200" dirty="0">
              <a:solidFill>
                <a:prstClr val="black"/>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9280889" y="4698140"/>
            <a:ext cx="2909524" cy="2159861"/>
            <a:chOff x="8492224" y="4673211"/>
            <a:chExt cx="2909524" cy="2159861"/>
          </a:xfrm>
        </p:grpSpPr>
        <p:pic>
          <p:nvPicPr>
            <p:cNvPr id="9" name="圖片 8"/>
            <p:cNvPicPr>
              <a:picLocks noChangeAspect="1"/>
            </p:cNvPicPr>
            <p:nvPr/>
          </p:nvPicPr>
          <p:blipFill>
            <a:blip r:embed="rId3"/>
            <a:stretch>
              <a:fillRect/>
            </a:stretch>
          </p:blipFill>
          <p:spPr>
            <a:xfrm>
              <a:off x="8492224" y="4673211"/>
              <a:ext cx="2909524" cy="2159861"/>
            </a:xfrm>
            <a:prstGeom prst="rect">
              <a:avLst/>
            </a:prstGeom>
          </p:spPr>
        </p:pic>
        <p:sp>
          <p:nvSpPr>
            <p:cNvPr id="10" name="矩形 9"/>
            <p:cNvSpPr/>
            <p:nvPr/>
          </p:nvSpPr>
          <p:spPr>
            <a:xfrm>
              <a:off x="9046740" y="4797152"/>
              <a:ext cx="1800493" cy="369332"/>
            </a:xfrm>
            <a:prstGeom prst="rect">
              <a:avLst/>
            </a:prstGeom>
          </p:spPr>
          <p:txBody>
            <a:bodyPr wrap="none">
              <a:spAutoFit/>
            </a:bodyPr>
            <a:lstStyle/>
            <a:p>
              <a:r>
                <a:rPr lang="zh-TW" altLang="zh-TW" b="1" dirty="0">
                  <a:solidFill>
                    <a:srgbClr val="FFFF00"/>
                  </a:solidFill>
                  <a:effectLst>
                    <a:outerShdw blurRad="38100" dist="38100" dir="2700000" algn="tl">
                      <a:srgbClr val="000000">
                        <a:alpha val="43137"/>
                      </a:srgbClr>
                    </a:outerShdw>
                  </a:effectLst>
                </a:rPr>
                <a:t>奈米材料微學程</a:t>
              </a:r>
              <a:endParaRPr lang="zh-TW" altLang="en-US" b="1" dirty="0">
                <a:solidFill>
                  <a:srgbClr val="FFFF00"/>
                </a:solidFill>
                <a:effectLst>
                  <a:outerShdw blurRad="38100" dist="38100" dir="2700000" algn="tl">
                    <a:srgbClr val="000000">
                      <a:alpha val="43137"/>
                    </a:srgbClr>
                  </a:outerShdw>
                </a:effectLst>
              </a:endParaRPr>
            </a:p>
          </p:txBody>
        </p:sp>
        <p:sp>
          <p:nvSpPr>
            <p:cNvPr id="11" name="矩形 10"/>
            <p:cNvSpPr/>
            <p:nvPr/>
          </p:nvSpPr>
          <p:spPr>
            <a:xfrm>
              <a:off x="10177185" y="5757975"/>
              <a:ext cx="902811" cy="523220"/>
            </a:xfrm>
            <a:prstGeom prst="rect">
              <a:avLst/>
            </a:prstGeom>
          </p:spPr>
          <p:txBody>
            <a:bodyPr wrap="none">
              <a:spAutoFit/>
            </a:bodyPr>
            <a:lstStyle/>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醫化學系</a:t>
              </a:r>
              <a:endParaRPr lang="en-US"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香粧學系</a:t>
              </a:r>
              <a:endParaRPr lang="zh-TW" altLang="en-US"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sp>
        <p:nvSpPr>
          <p:cNvPr id="12" name="矩形 11"/>
          <p:cNvSpPr/>
          <p:nvPr/>
        </p:nvSpPr>
        <p:spPr>
          <a:xfrm>
            <a:off x="2138482" y="991540"/>
            <a:ext cx="9214103" cy="1569660"/>
          </a:xfrm>
          <a:prstGeom prst="rect">
            <a:avLst/>
          </a:prstGeom>
        </p:spPr>
        <p:txBody>
          <a:bodyPr wrap="square">
            <a:spAutoFit/>
          </a:bodyPr>
          <a:lstStyle/>
          <a:p>
            <a:pPr marL="457200" indent="-457200">
              <a:buFont typeface="Arial" panose="020B0604020202020204" pitchFamily="34" charset="0"/>
              <a:buChar char="•"/>
            </a:pPr>
            <a:r>
              <a:rPr lang="zh-TW" altLang="zh-TW"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現今</a:t>
            </a:r>
            <a:r>
              <a:rPr lang="en-US" altLang="zh-TW"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zh-TW"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世紀初期，奈米材料科技為生物醫學、半導體及資通訊電子產業重要的基石，</a:t>
            </a:r>
            <a:r>
              <a:rPr lang="zh-TW" altLang="en-US"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本微學程</a:t>
            </a:r>
            <a:r>
              <a:rPr lang="zh-TW" altLang="zh-TW"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為培養具有此類專業知識的產業及研究人才</a:t>
            </a:r>
            <a:r>
              <a:rPr lang="zh-TW" altLang="en-US"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3200" dirty="0">
              <a:solidFill>
                <a:prstClr val="black"/>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4"/>
          <a:stretch>
            <a:fillRect/>
          </a:stretch>
        </p:blipFill>
        <p:spPr>
          <a:xfrm>
            <a:off x="-22873" y="5578208"/>
            <a:ext cx="1868059" cy="1279792"/>
          </a:xfrm>
          <a:prstGeom prst="rect">
            <a:avLst/>
          </a:prstGeom>
        </p:spPr>
      </p:pic>
    </p:spTree>
    <p:extLst>
      <p:ext uri="{BB962C8B-B14F-4D97-AF65-F5344CB8AC3E}">
        <p14:creationId xmlns:p14="http://schemas.microsoft.com/office/powerpoint/2010/main" val="680676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2"/>
          <p:cNvSpPr txBox="1">
            <a:spLocks/>
          </p:cNvSpPr>
          <p:nvPr/>
        </p:nvSpPr>
        <p:spPr>
          <a:xfrm>
            <a:off x="2063553" y="332657"/>
            <a:ext cx="4407023" cy="648071"/>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a:solidFill>
                  <a:schemeClr val="tx2">
                    <a:lumMod val="75000"/>
                  </a:schemeClr>
                </a:solidFill>
                <a:latin typeface="Microsoft JhengHei UI" panose="020B0604030504040204" pitchFamily="34" charset="-120"/>
                <a:ea typeface="Microsoft JhengHei UI" panose="020B0604030504040204" pitchFamily="34" charset="-120"/>
                <a:cs typeface="+mj-cs"/>
              </a:defRPr>
            </a:lvl1pPr>
          </a:lstStyle>
          <a:p>
            <a:r>
              <a:rPr lang="en-US" altLang="zh-TW"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TW" alt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設立目的</a:t>
            </a:r>
          </a:p>
        </p:txBody>
      </p:sp>
      <p:pic>
        <p:nvPicPr>
          <p:cNvPr id="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6481" y="3717032"/>
            <a:ext cx="1377479" cy="28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2423592" y="1412776"/>
            <a:ext cx="7848872" cy="3046988"/>
          </a:xfrm>
          <a:prstGeom prst="rect">
            <a:avLst/>
          </a:prstGeom>
        </p:spPr>
        <p:txBody>
          <a:bodyPr wrap="square">
            <a:spAutoFit/>
          </a:bodyPr>
          <a:lstStyle/>
          <a:p>
            <a:pPr algn="just"/>
            <a:r>
              <a:rPr lang="en-US" altLang="zh-TW" sz="3200" dirty="0">
                <a:solidFill>
                  <a:prstClr val="black"/>
                </a:solidFill>
                <a:latin typeface="標楷體-WinCharSetFFFF-H"/>
              </a:rPr>
              <a:t>π</a:t>
            </a:r>
            <a:r>
              <a:rPr lang="zh-TW" altLang="en-US" sz="3200" dirty="0">
                <a:solidFill>
                  <a:prstClr val="black"/>
                </a:solidFill>
                <a:latin typeface="標楷體-WinCharSetFFFF-H"/>
              </a:rPr>
              <a:t>型人的養成，</a:t>
            </a:r>
            <a:r>
              <a:rPr lang="zh-TW" altLang="en-US" sz="3200" dirty="0">
                <a:solidFill>
                  <a:srgbClr val="333333"/>
                </a:solidFill>
                <a:latin typeface="Arial" panose="020B0604020202020204" pitchFamily="34" charset="0"/>
              </a:rPr>
              <a:t>字母</a:t>
            </a:r>
            <a:r>
              <a:rPr lang="en-US" altLang="zh-TW" sz="3200" dirty="0">
                <a:solidFill>
                  <a:srgbClr val="333333"/>
                </a:solidFill>
                <a:latin typeface="Arial" panose="020B0604020202020204" pitchFamily="34" charset="0"/>
              </a:rPr>
              <a:t>π</a:t>
            </a:r>
            <a:r>
              <a:rPr lang="zh-TW" altLang="en-US" sz="3200" dirty="0">
                <a:solidFill>
                  <a:srgbClr val="333333"/>
                </a:solidFill>
                <a:latin typeface="Arial" panose="020B0604020202020204" pitchFamily="34" charset="0"/>
              </a:rPr>
              <a:t>下面的兩豎指兩種專業技能，上面的一橫指能將包括兩種技能在內的多門知識融會應用。</a:t>
            </a:r>
            <a:r>
              <a:rPr lang="zh-TW" altLang="en-US" sz="3200" dirty="0">
                <a:solidFill>
                  <a:prstClr val="black"/>
                </a:solidFill>
                <a:latin typeface="標楷體-WinCharSetFFFF-H"/>
              </a:rPr>
              <a:t>主要透過基礎與跨領域學科訓練，並培育學生在奈米材料、奈米生醫、奈米光電等領域具有跨領域雙專長為主要目標</a:t>
            </a:r>
            <a:endParaRPr lang="zh-TW" altLang="en-US" sz="3200" dirty="0">
              <a:solidFill>
                <a:prstClr val="black"/>
              </a:solidFill>
            </a:endParaRPr>
          </a:p>
        </p:txBody>
      </p:sp>
      <p:pic>
        <p:nvPicPr>
          <p:cNvPr id="16" name="Picture 5"/>
          <p:cNvPicPr>
            <a:picLocks noChangeArrowheads="1"/>
          </p:cNvPicPr>
          <p:nvPr/>
        </p:nvPicPr>
        <p:blipFill>
          <a:blip r:embed="rId3" cstate="print"/>
          <a:srcRect/>
          <a:stretch>
            <a:fillRect/>
          </a:stretch>
        </p:blipFill>
        <p:spPr bwMode="auto">
          <a:xfrm>
            <a:off x="1588" y="5373217"/>
            <a:ext cx="1845940" cy="1416467"/>
          </a:xfrm>
          <a:prstGeom prst="rect">
            <a:avLst/>
          </a:prstGeom>
          <a:noFill/>
          <a:ln w="9525">
            <a:noFill/>
            <a:miter lim="800000"/>
            <a:headEnd/>
            <a:tailEnd/>
          </a:ln>
        </p:spPr>
      </p:pic>
    </p:spTree>
    <p:extLst>
      <p:ext uri="{BB962C8B-B14F-4D97-AF65-F5344CB8AC3E}">
        <p14:creationId xmlns:p14="http://schemas.microsoft.com/office/powerpoint/2010/main" val="1432546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26212" y="321858"/>
            <a:ext cx="4190999" cy="648072"/>
          </a:xfrm>
        </p:spPr>
        <p:txBody>
          <a:bodyPr/>
          <a:lstStyle/>
          <a:p>
            <a:pPr marL="268288" indent="-268288">
              <a:buFont typeface="Arial" panose="020B0604020202020204" pitchFamily="34" charset="0"/>
              <a:buChar char="•"/>
            </a:pPr>
            <a:r>
              <a:rPr lang="zh-TW" altLang="en-US"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課程特色</a:t>
            </a:r>
            <a:endParaRPr lang="zh-TW" altLang="en-US"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1926211" y="1197772"/>
            <a:ext cx="9073008" cy="4031873"/>
          </a:xfrm>
          <a:prstGeom prst="rect">
            <a:avLst/>
          </a:prstGeom>
        </p:spPr>
        <p:txBody>
          <a:bodyPr wrap="square">
            <a:spAutoFit/>
          </a:bodyPr>
          <a:lstStyle/>
          <a:p>
            <a:pPr marL="342900" indent="-342900" algn="just">
              <a:buFont typeface="+mj-lt"/>
              <a:buAutoNum type="arabicPeriod"/>
            </a:pPr>
            <a:r>
              <a:rPr lang="zh-TW" altLang="zh-TW" sz="3200" dirty="0">
                <a:solidFill>
                  <a:prstClr val="black"/>
                </a:solidFill>
                <a:latin typeface="微軟正黑體" panose="020B0604030504040204" pitchFamily="34" charset="-120"/>
                <a:ea typeface="微軟正黑體" panose="020B0604030504040204" pitchFamily="34" charset="-120"/>
              </a:rPr>
              <a:t>材料</a:t>
            </a:r>
            <a:r>
              <a:rPr lang="zh-TW" altLang="en-US" sz="3200" dirty="0">
                <a:solidFill>
                  <a:prstClr val="black"/>
                </a:solidFill>
                <a:latin typeface="微軟正黑體" panose="020B0604030504040204" pitchFamily="34" charset="-120"/>
                <a:ea typeface="微軟正黑體" panose="020B0604030504040204" pitchFamily="34" charset="-120"/>
              </a:rPr>
              <a:t>科學</a:t>
            </a:r>
            <a:r>
              <a:rPr lang="zh-TW" altLang="zh-TW" sz="3200" dirty="0">
                <a:solidFill>
                  <a:prstClr val="black"/>
                </a:solidFill>
                <a:latin typeface="微軟正黑體" panose="020B0604030504040204" pitchFamily="34" charset="-120"/>
                <a:ea typeface="微軟正黑體" panose="020B0604030504040204" pitchFamily="34" charset="-120"/>
              </a:rPr>
              <a:t>與奈米材料基礎知識教授和實際奈米材料特性檢測與分析儀器的展演。</a:t>
            </a:r>
            <a:endParaRPr lang="en-US" altLang="zh-TW" sz="3200" dirty="0">
              <a:solidFill>
                <a:prstClr val="black"/>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pPr>
            <a:endParaRPr lang="zh-TW" altLang="zh-TW" sz="3200" dirty="0">
              <a:solidFill>
                <a:prstClr val="black"/>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pPr>
            <a:r>
              <a:rPr lang="zh-TW" altLang="zh-TW" sz="3200" dirty="0">
                <a:solidFill>
                  <a:prstClr val="black"/>
                </a:solidFill>
                <a:latin typeface="微軟正黑體" panose="020B0604030504040204" pitchFamily="34" charset="-120"/>
                <a:ea typeface="微軟正黑體" panose="020B0604030504040204" pitchFamily="34" charset="-120"/>
              </a:rPr>
              <a:t>邀請業界師資教授資通訊、半導體及其與生醫產業相關奈米材料發展之現況和趨勢。</a:t>
            </a:r>
            <a:endParaRPr lang="en-US" altLang="zh-TW" sz="3200" dirty="0">
              <a:solidFill>
                <a:prstClr val="black"/>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pPr>
            <a:endParaRPr lang="en-US" altLang="zh-TW" sz="3200" dirty="0">
              <a:solidFill>
                <a:prstClr val="black"/>
              </a:solidFill>
              <a:latin typeface="微軟正黑體" panose="020B0604030504040204" pitchFamily="34" charset="-120"/>
              <a:ea typeface="微軟正黑體" panose="020B0604030504040204" pitchFamily="34" charset="-120"/>
            </a:endParaRPr>
          </a:p>
          <a:p>
            <a:pPr marL="342900" indent="-342900" algn="just">
              <a:buFont typeface="+mj-lt"/>
              <a:buAutoNum type="arabicPeriod"/>
            </a:pPr>
            <a:r>
              <a:rPr lang="zh-TW" altLang="zh-TW" sz="3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藉由學科基礎和醫學臨床結合引導學生思考奈米材料之醫學創新及實際應用。</a:t>
            </a:r>
            <a:endParaRPr lang="zh-TW" altLang="en-US" sz="3200" dirty="0">
              <a:solidFill>
                <a:prstClr val="black"/>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9280889" y="4696758"/>
            <a:ext cx="2909524" cy="2159861"/>
            <a:chOff x="8492224" y="4673211"/>
            <a:chExt cx="2909524" cy="2159861"/>
          </a:xfrm>
        </p:grpSpPr>
        <p:pic>
          <p:nvPicPr>
            <p:cNvPr id="6" name="圖片 5"/>
            <p:cNvPicPr>
              <a:picLocks noChangeAspect="1"/>
            </p:cNvPicPr>
            <p:nvPr/>
          </p:nvPicPr>
          <p:blipFill>
            <a:blip r:embed="rId2"/>
            <a:stretch>
              <a:fillRect/>
            </a:stretch>
          </p:blipFill>
          <p:spPr>
            <a:xfrm>
              <a:off x="8492224" y="4673211"/>
              <a:ext cx="2909524" cy="2159861"/>
            </a:xfrm>
            <a:prstGeom prst="rect">
              <a:avLst/>
            </a:prstGeom>
          </p:spPr>
        </p:pic>
        <p:sp>
          <p:nvSpPr>
            <p:cNvPr id="7" name="矩形 6"/>
            <p:cNvSpPr/>
            <p:nvPr/>
          </p:nvSpPr>
          <p:spPr>
            <a:xfrm>
              <a:off x="9046740" y="4797152"/>
              <a:ext cx="1800493" cy="369332"/>
            </a:xfrm>
            <a:prstGeom prst="rect">
              <a:avLst/>
            </a:prstGeom>
          </p:spPr>
          <p:txBody>
            <a:bodyPr wrap="none">
              <a:spAutoFit/>
            </a:bodyPr>
            <a:lstStyle/>
            <a:p>
              <a:r>
                <a:rPr lang="zh-TW" altLang="zh-TW" b="1" dirty="0">
                  <a:solidFill>
                    <a:srgbClr val="FFFF00"/>
                  </a:solidFill>
                  <a:effectLst>
                    <a:outerShdw blurRad="38100" dist="38100" dir="2700000" algn="tl">
                      <a:srgbClr val="000000">
                        <a:alpha val="43137"/>
                      </a:srgbClr>
                    </a:outerShdw>
                  </a:effectLst>
                </a:rPr>
                <a:t>奈米材料微學程</a:t>
              </a:r>
              <a:endParaRPr lang="zh-TW" altLang="en-US" b="1" dirty="0">
                <a:solidFill>
                  <a:srgbClr val="FFFF00"/>
                </a:solidFill>
                <a:effectLst>
                  <a:outerShdw blurRad="38100" dist="38100" dir="2700000" algn="tl">
                    <a:srgbClr val="000000">
                      <a:alpha val="43137"/>
                    </a:srgbClr>
                  </a:outerShdw>
                </a:effectLst>
              </a:endParaRPr>
            </a:p>
          </p:txBody>
        </p:sp>
        <p:sp>
          <p:nvSpPr>
            <p:cNvPr id="8" name="矩形 7"/>
            <p:cNvSpPr/>
            <p:nvPr/>
          </p:nvSpPr>
          <p:spPr>
            <a:xfrm>
              <a:off x="10177185" y="5757975"/>
              <a:ext cx="902811" cy="523220"/>
            </a:xfrm>
            <a:prstGeom prst="rect">
              <a:avLst/>
            </a:prstGeom>
          </p:spPr>
          <p:txBody>
            <a:bodyPr wrap="none">
              <a:spAutoFit/>
            </a:bodyPr>
            <a:lstStyle/>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醫化學系</a:t>
              </a:r>
              <a:endParaRPr lang="en-US"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香粧學系</a:t>
              </a:r>
              <a:endParaRPr lang="zh-TW" altLang="en-US"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pic>
        <p:nvPicPr>
          <p:cNvPr id="9" name="Picture 7" descr="2image002"/>
          <p:cNvPicPr>
            <a:picLocks noChangeAspect="1" noChangeArrowheads="1"/>
          </p:cNvPicPr>
          <p:nvPr/>
        </p:nvPicPr>
        <p:blipFill>
          <a:blip r:embed="rId3" cstate="print"/>
          <a:srcRect/>
          <a:stretch>
            <a:fillRect/>
          </a:stretch>
        </p:blipFill>
        <p:spPr bwMode="auto">
          <a:xfrm>
            <a:off x="1588" y="5675722"/>
            <a:ext cx="1773932" cy="1182278"/>
          </a:xfrm>
          <a:prstGeom prst="rect">
            <a:avLst/>
          </a:prstGeom>
          <a:noFill/>
          <a:ln w="9525">
            <a:noFill/>
            <a:miter lim="800000"/>
            <a:headEnd/>
            <a:tailEnd/>
          </a:ln>
        </p:spPr>
      </p:pic>
    </p:spTree>
    <p:extLst>
      <p:ext uri="{BB962C8B-B14F-4D97-AF65-F5344CB8AC3E}">
        <p14:creationId xmlns:p14="http://schemas.microsoft.com/office/powerpoint/2010/main" val="227916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7" y="102345"/>
            <a:ext cx="4695055" cy="730920"/>
          </a:xfrm>
        </p:spPr>
        <p:txBody>
          <a:bodyPr>
            <a:normAutofit/>
          </a:bodyPr>
          <a:lstStyle/>
          <a:p>
            <a:pPr marL="571500" indent="-571500">
              <a:buFont typeface="Arial" panose="020B0604020202020204" pitchFamily="34" charset="0"/>
              <a:buChar char="•"/>
            </a:pP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 </a:t>
            </a:r>
            <a:r>
              <a:rPr lang="en-US" altLang="zh-TW"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學分規劃</a:t>
            </a:r>
            <a:endParaRPr lang="zh-TW" altLang="en-US"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nvPr>
        </p:nvGraphicFramePr>
        <p:xfrm>
          <a:off x="2495601" y="939771"/>
          <a:ext cx="8640961" cy="2561238"/>
        </p:xfrm>
        <a:graphic>
          <a:graphicData uri="http://schemas.openxmlformats.org/drawingml/2006/table">
            <a:tbl>
              <a:tblPr firstRow="1" firstCol="1" bandRow="1">
                <a:tableStyleId>{93296810-A885-4BE3-A3E7-6D5BEEA58F35}</a:tableStyleId>
              </a:tblPr>
              <a:tblGrid>
                <a:gridCol w="864096">
                  <a:extLst>
                    <a:ext uri="{9D8B030D-6E8A-4147-A177-3AD203B41FA5}">
                      <a16:colId xmlns:a16="http://schemas.microsoft.com/office/drawing/2014/main" xmlns="" val="1377849555"/>
                    </a:ext>
                  </a:extLst>
                </a:gridCol>
                <a:gridCol w="1604750">
                  <a:extLst>
                    <a:ext uri="{9D8B030D-6E8A-4147-A177-3AD203B41FA5}">
                      <a16:colId xmlns:a16="http://schemas.microsoft.com/office/drawing/2014/main" xmlns="" val="3003179587"/>
                    </a:ext>
                  </a:extLst>
                </a:gridCol>
                <a:gridCol w="1419586">
                  <a:extLst>
                    <a:ext uri="{9D8B030D-6E8A-4147-A177-3AD203B41FA5}">
                      <a16:colId xmlns:a16="http://schemas.microsoft.com/office/drawing/2014/main" xmlns="" val="3054059523"/>
                    </a:ext>
                  </a:extLst>
                </a:gridCol>
                <a:gridCol w="1049260">
                  <a:extLst>
                    <a:ext uri="{9D8B030D-6E8A-4147-A177-3AD203B41FA5}">
                      <a16:colId xmlns:a16="http://schemas.microsoft.com/office/drawing/2014/main" xmlns="" val="365018386"/>
                    </a:ext>
                  </a:extLst>
                </a:gridCol>
                <a:gridCol w="1234423">
                  <a:extLst>
                    <a:ext uri="{9D8B030D-6E8A-4147-A177-3AD203B41FA5}">
                      <a16:colId xmlns:a16="http://schemas.microsoft.com/office/drawing/2014/main" xmlns="" val="2199426649"/>
                    </a:ext>
                  </a:extLst>
                </a:gridCol>
                <a:gridCol w="1234423">
                  <a:extLst>
                    <a:ext uri="{9D8B030D-6E8A-4147-A177-3AD203B41FA5}">
                      <a16:colId xmlns:a16="http://schemas.microsoft.com/office/drawing/2014/main" xmlns="" val="4035539863"/>
                    </a:ext>
                  </a:extLst>
                </a:gridCol>
                <a:gridCol w="1234423">
                  <a:extLst>
                    <a:ext uri="{9D8B030D-6E8A-4147-A177-3AD203B41FA5}">
                      <a16:colId xmlns:a16="http://schemas.microsoft.com/office/drawing/2014/main" xmlns="" val="44456205"/>
                    </a:ext>
                  </a:extLst>
                </a:gridCol>
              </a:tblGrid>
              <a:tr h="426873">
                <a:tc>
                  <a:txBody>
                    <a:bodyPr/>
                    <a:lstStyle/>
                    <a:p>
                      <a:pPr algn="ctr">
                        <a:lnSpc>
                          <a:spcPts val="1200"/>
                        </a:lnSpc>
                        <a:spcBef>
                          <a:spcPts val="1200"/>
                        </a:spcBef>
                        <a:spcAft>
                          <a:spcPts val="0"/>
                        </a:spcAft>
                      </a:pPr>
                      <a:r>
                        <a:rPr lang="en-US" sz="2200">
                          <a:effectLst/>
                        </a:rPr>
                        <a:t> </a:t>
                      </a:r>
                      <a:endParaRPr lang="zh-TW"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zh-TW" sz="1400" dirty="0">
                          <a:effectLst/>
                        </a:rPr>
                        <a:t>開課學系</a:t>
                      </a:r>
                      <a:endParaRPr lang="zh-TW"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dirty="0">
                          <a:effectLst/>
                        </a:rPr>
                        <a:t>課程名稱</a:t>
                      </a:r>
                      <a:endParaRPr lang="zh-TW"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dirty="0">
                          <a:effectLst/>
                        </a:rPr>
                        <a:t>學分數</a:t>
                      </a:r>
                      <a:endParaRPr lang="zh-TW"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dirty="0">
                          <a:effectLst/>
                        </a:rPr>
                        <a:t>開課年級</a:t>
                      </a:r>
                      <a:endParaRPr lang="zh-TW"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dirty="0">
                          <a:effectLst/>
                        </a:rPr>
                        <a:t>學期</a:t>
                      </a:r>
                      <a:endParaRPr lang="zh-TW"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dirty="0">
                          <a:effectLst/>
                        </a:rPr>
                        <a:t>備註</a:t>
                      </a:r>
                      <a:endParaRPr lang="zh-TW"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44838337"/>
                  </a:ext>
                </a:extLst>
              </a:tr>
              <a:tr h="426873">
                <a:tc rowSpan="5">
                  <a:txBody>
                    <a:bodyPr/>
                    <a:lstStyle/>
                    <a:p>
                      <a:pPr marL="71755" marR="71755" algn="ctr">
                        <a:lnSpc>
                          <a:spcPts val="1200"/>
                        </a:lnSpc>
                        <a:spcBef>
                          <a:spcPts val="1200"/>
                        </a:spcBef>
                        <a:spcAft>
                          <a:spcPts val="0"/>
                        </a:spcAft>
                      </a:pPr>
                      <a:r>
                        <a:rPr lang="zh-TW" sz="1400" dirty="0">
                          <a:effectLst/>
                        </a:rPr>
                        <a:t>核心課程</a:t>
                      </a:r>
                      <a:endParaRPr lang="zh-TW" sz="1200" dirty="0">
                        <a:effectLst/>
                        <a:latin typeface="Times New Roman" panose="02020603050405020304" pitchFamily="18" charset="0"/>
                        <a:ea typeface="Times New Roman" panose="02020603050405020304" pitchFamily="18" charset="0"/>
                      </a:endParaRPr>
                    </a:p>
                  </a:txBody>
                  <a:tcPr marL="68580" marR="68580" marT="0" marB="0" vert="eaVert" anchor="ctr"/>
                </a:tc>
                <a:tc>
                  <a:txBody>
                    <a:bodyPr/>
                    <a:lstStyle/>
                    <a:p>
                      <a:pPr algn="ctr">
                        <a:spcAft>
                          <a:spcPts val="0"/>
                        </a:spcAft>
                      </a:pPr>
                      <a:r>
                        <a:rPr lang="zh-TW" sz="1400" dirty="0">
                          <a:effectLst/>
                        </a:rPr>
                        <a:t>香粧品學系</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dirty="0">
                          <a:effectLst/>
                        </a:rPr>
                        <a:t>材料科學導論</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1</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上</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 </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29236876"/>
                  </a:ext>
                </a:extLst>
              </a:tr>
              <a:tr h="426873">
                <a:tc vMerge="1">
                  <a:txBody>
                    <a:bodyPr/>
                    <a:lstStyle/>
                    <a:p>
                      <a:endParaRPr lang="zh-TW" altLang="en-US"/>
                    </a:p>
                  </a:txBody>
                  <a:tcPr/>
                </a:tc>
                <a:tc>
                  <a:txBody>
                    <a:bodyPr/>
                    <a:lstStyle/>
                    <a:p>
                      <a:pPr algn="ctr">
                        <a:spcAft>
                          <a:spcPts val="0"/>
                        </a:spcAft>
                      </a:pPr>
                      <a:r>
                        <a:rPr lang="zh-TW" sz="1400">
                          <a:effectLst/>
                        </a:rPr>
                        <a:t>香粧品學系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dirty="0">
                          <a:effectLst/>
                        </a:rPr>
                        <a:t>奈米材料</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上</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 </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474823090"/>
                  </a:ext>
                </a:extLst>
              </a:tr>
              <a:tr h="426873">
                <a:tc vMerge="1">
                  <a:txBody>
                    <a:bodyPr/>
                    <a:lstStyle/>
                    <a:p>
                      <a:endParaRPr lang="zh-TW" altLang="en-US"/>
                    </a:p>
                  </a:txBody>
                  <a:tcPr/>
                </a:tc>
                <a:tc>
                  <a:txBody>
                    <a:bodyPr/>
                    <a:lstStyle/>
                    <a:p>
                      <a:pPr algn="ctr">
                        <a:spcAft>
                          <a:spcPts val="0"/>
                        </a:spcAft>
                      </a:pPr>
                      <a:r>
                        <a:rPr lang="zh-TW" sz="1400">
                          <a:effectLst/>
                        </a:rPr>
                        <a:t>醫藥暨應用化學系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材料科學</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dirty="0">
                          <a:effectLst/>
                        </a:rPr>
                        <a:t>上</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 </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170945858"/>
                  </a:ext>
                </a:extLst>
              </a:tr>
              <a:tr h="426873">
                <a:tc vMerge="1">
                  <a:txBody>
                    <a:bodyPr/>
                    <a:lstStyle/>
                    <a:p>
                      <a:endParaRPr lang="zh-TW" altLang="en-US"/>
                    </a:p>
                  </a:txBody>
                  <a:tcPr/>
                </a:tc>
                <a:tc>
                  <a:txBody>
                    <a:bodyPr/>
                    <a:lstStyle/>
                    <a:p>
                      <a:pPr algn="ctr">
                        <a:spcAft>
                          <a:spcPts val="0"/>
                        </a:spcAft>
                      </a:pPr>
                      <a:r>
                        <a:rPr lang="zh-TW" sz="1400">
                          <a:effectLst/>
                        </a:rPr>
                        <a:t>醫藥暨應用化學系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生醫材料化學</a:t>
                      </a:r>
                      <a:r>
                        <a:rPr lang="en-US" sz="1400">
                          <a:effectLst/>
                        </a:rPr>
                        <a:t>(I)</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dirty="0">
                          <a:effectLst/>
                        </a:rPr>
                        <a:t>上</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 </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905078917"/>
                  </a:ext>
                </a:extLst>
              </a:tr>
              <a:tr h="426873">
                <a:tc vMerge="1">
                  <a:txBody>
                    <a:bodyPr/>
                    <a:lstStyle/>
                    <a:p>
                      <a:endParaRPr lang="zh-TW" altLang="en-US"/>
                    </a:p>
                  </a:txBody>
                  <a:tcPr/>
                </a:tc>
                <a:tc gridSpan="6">
                  <a:txBody>
                    <a:bodyPr/>
                    <a:lstStyle/>
                    <a:p>
                      <a:pPr algn="ctr">
                        <a:lnSpc>
                          <a:spcPts val="1200"/>
                        </a:lnSpc>
                        <a:spcBef>
                          <a:spcPts val="1200"/>
                        </a:spcBef>
                        <a:spcAft>
                          <a:spcPts val="0"/>
                        </a:spcAft>
                      </a:pPr>
                      <a:r>
                        <a:rPr lang="zh-TW" sz="1400" dirty="0">
                          <a:effectLst/>
                        </a:rPr>
                        <a:t>以上課程為學程核心課程，至少需選讀</a:t>
                      </a:r>
                      <a:r>
                        <a:rPr lang="en-US" sz="1400" dirty="0">
                          <a:effectLst/>
                        </a:rPr>
                        <a:t>_</a:t>
                      </a:r>
                      <a:r>
                        <a:rPr lang="en-US" sz="1400" u="sng" dirty="0">
                          <a:effectLst/>
                        </a:rPr>
                        <a:t>_4_</a:t>
                      </a:r>
                      <a:r>
                        <a:rPr lang="zh-TW" sz="1400" dirty="0" smtClean="0">
                          <a:effectLst/>
                        </a:rPr>
                        <a:t>學分</a:t>
                      </a:r>
                      <a:r>
                        <a:rPr lang="zh-TW" altLang="en-US" sz="1400" dirty="0" smtClean="0">
                          <a:effectLst/>
                        </a:rPr>
                        <a:t> </a:t>
                      </a:r>
                      <a:r>
                        <a:rPr lang="en-US" sz="1400" dirty="0" smtClean="0">
                          <a:effectLst/>
                        </a:rPr>
                        <a:t> </a:t>
                      </a:r>
                      <a:r>
                        <a:rPr lang="en-US" sz="1400" dirty="0">
                          <a:effectLst/>
                        </a:rPr>
                        <a:t>(</a:t>
                      </a:r>
                      <a:r>
                        <a:rPr lang="zh-TW" sz="1400" dirty="0">
                          <a:effectLst/>
                        </a:rPr>
                        <a:t>其中材料科學導論與材料科學 只能二擇一</a:t>
                      </a:r>
                      <a:r>
                        <a:rPr lang="en-US" sz="1400" dirty="0">
                          <a:effectLst/>
                        </a:rPr>
                        <a:t>)</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541898903"/>
                  </a:ext>
                </a:extLst>
              </a:tr>
            </a:tbl>
          </a:graphicData>
        </a:graphic>
      </p:graphicFrame>
      <p:graphicFrame>
        <p:nvGraphicFramePr>
          <p:cNvPr id="6" name="表格 5"/>
          <p:cNvGraphicFramePr>
            <a:graphicFrameLocks noGrp="1"/>
          </p:cNvGraphicFramePr>
          <p:nvPr>
            <p:extLst/>
          </p:nvPr>
        </p:nvGraphicFramePr>
        <p:xfrm>
          <a:off x="2495600" y="3714022"/>
          <a:ext cx="8640961" cy="3169235"/>
        </p:xfrm>
        <a:graphic>
          <a:graphicData uri="http://schemas.openxmlformats.org/drawingml/2006/table">
            <a:tbl>
              <a:tblPr firstRow="1" firstCol="1" bandRow="1">
                <a:tableStyleId>{FABFCF23-3B69-468F-B69F-88F6DE6A72F2}</a:tableStyleId>
              </a:tblPr>
              <a:tblGrid>
                <a:gridCol w="792087">
                  <a:extLst>
                    <a:ext uri="{9D8B030D-6E8A-4147-A177-3AD203B41FA5}">
                      <a16:colId xmlns:a16="http://schemas.microsoft.com/office/drawing/2014/main" xmlns="" val="1530730757"/>
                    </a:ext>
                  </a:extLst>
                </a:gridCol>
                <a:gridCol w="1676759">
                  <a:extLst>
                    <a:ext uri="{9D8B030D-6E8A-4147-A177-3AD203B41FA5}">
                      <a16:colId xmlns:a16="http://schemas.microsoft.com/office/drawing/2014/main" xmlns="" val="3655799604"/>
                    </a:ext>
                  </a:extLst>
                </a:gridCol>
                <a:gridCol w="1419585">
                  <a:extLst>
                    <a:ext uri="{9D8B030D-6E8A-4147-A177-3AD203B41FA5}">
                      <a16:colId xmlns:a16="http://schemas.microsoft.com/office/drawing/2014/main" xmlns="" val="3754816218"/>
                    </a:ext>
                  </a:extLst>
                </a:gridCol>
                <a:gridCol w="1049261">
                  <a:extLst>
                    <a:ext uri="{9D8B030D-6E8A-4147-A177-3AD203B41FA5}">
                      <a16:colId xmlns:a16="http://schemas.microsoft.com/office/drawing/2014/main" xmlns="" val="2633880654"/>
                    </a:ext>
                  </a:extLst>
                </a:gridCol>
                <a:gridCol w="1234423">
                  <a:extLst>
                    <a:ext uri="{9D8B030D-6E8A-4147-A177-3AD203B41FA5}">
                      <a16:colId xmlns:a16="http://schemas.microsoft.com/office/drawing/2014/main" xmlns="" val="3106255332"/>
                    </a:ext>
                  </a:extLst>
                </a:gridCol>
                <a:gridCol w="1234423">
                  <a:extLst>
                    <a:ext uri="{9D8B030D-6E8A-4147-A177-3AD203B41FA5}">
                      <a16:colId xmlns:a16="http://schemas.microsoft.com/office/drawing/2014/main" xmlns="" val="2019713583"/>
                    </a:ext>
                  </a:extLst>
                </a:gridCol>
                <a:gridCol w="1234423">
                  <a:extLst>
                    <a:ext uri="{9D8B030D-6E8A-4147-A177-3AD203B41FA5}">
                      <a16:colId xmlns:a16="http://schemas.microsoft.com/office/drawing/2014/main" xmlns="" val="2138410066"/>
                    </a:ext>
                  </a:extLst>
                </a:gridCol>
              </a:tblGrid>
              <a:tr h="333719">
                <a:tc rowSpan="8">
                  <a:txBody>
                    <a:bodyPr/>
                    <a:lstStyle/>
                    <a:p>
                      <a:pPr algn="ctr">
                        <a:lnSpc>
                          <a:spcPts val="1200"/>
                        </a:lnSpc>
                        <a:spcBef>
                          <a:spcPts val="1200"/>
                        </a:spcBef>
                        <a:spcAft>
                          <a:spcPts val="0"/>
                        </a:spcAft>
                      </a:pPr>
                      <a:r>
                        <a:rPr lang="zh-TW" sz="1400" dirty="0">
                          <a:effectLst/>
                        </a:rPr>
                        <a:t>選修課程</a:t>
                      </a:r>
                      <a:endParaRPr lang="zh-TW" sz="1400" dirty="0">
                        <a:effectLst/>
                        <a:latin typeface="Times New Roman" panose="02020603050405020304" pitchFamily="18" charset="0"/>
                        <a:ea typeface="Times New Roman" panose="02020603050405020304" pitchFamily="18" charset="0"/>
                      </a:endParaRPr>
                    </a:p>
                  </a:txBody>
                  <a:tcPr marL="68580" marR="68580" marT="0" marB="0" vert="eaVert" anchor="ctr"/>
                </a:tc>
                <a:tc>
                  <a:txBody>
                    <a:bodyPr/>
                    <a:lstStyle/>
                    <a:p>
                      <a:pPr algn="ctr">
                        <a:lnSpc>
                          <a:spcPts val="1200"/>
                        </a:lnSpc>
                        <a:spcBef>
                          <a:spcPts val="1200"/>
                        </a:spcBef>
                        <a:spcAft>
                          <a:spcPts val="0"/>
                        </a:spcAft>
                      </a:pPr>
                      <a:r>
                        <a:rPr lang="zh-TW" sz="1400" dirty="0">
                          <a:effectLst/>
                        </a:rPr>
                        <a:t>開課學系</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200"/>
                        </a:lnSpc>
                        <a:spcBef>
                          <a:spcPts val="1200"/>
                        </a:spcBef>
                        <a:spcAft>
                          <a:spcPts val="0"/>
                        </a:spcAft>
                      </a:pPr>
                      <a:r>
                        <a:rPr lang="zh-TW" sz="1400" dirty="0">
                          <a:effectLst/>
                        </a:rPr>
                        <a:t>課程名稱</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dirty="0">
                          <a:effectLst/>
                        </a:rPr>
                        <a:t>學分數</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a:effectLst/>
                        </a:rPr>
                        <a:t>開課年級</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a:effectLst/>
                        </a:rPr>
                        <a:t>學期</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Bef>
                          <a:spcPts val="1200"/>
                        </a:spcBef>
                        <a:spcAft>
                          <a:spcPts val="0"/>
                        </a:spcAft>
                      </a:pPr>
                      <a:r>
                        <a:rPr lang="zh-TW" sz="1400" dirty="0">
                          <a:effectLst/>
                        </a:rPr>
                        <a:t>備註</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661798544"/>
                  </a:ext>
                </a:extLst>
              </a:tr>
              <a:tr h="401466">
                <a:tc vMerge="1">
                  <a:txBody>
                    <a:bodyPr/>
                    <a:lstStyle/>
                    <a:p>
                      <a:endParaRPr lang="zh-TW" altLang="en-US"/>
                    </a:p>
                  </a:txBody>
                  <a:tcPr/>
                </a:tc>
                <a:tc>
                  <a:txBody>
                    <a:bodyPr/>
                    <a:lstStyle/>
                    <a:p>
                      <a:pPr algn="ctr">
                        <a:spcAft>
                          <a:spcPts val="0"/>
                        </a:spcAft>
                      </a:pPr>
                      <a:r>
                        <a:rPr lang="zh-TW" sz="1400">
                          <a:effectLst/>
                        </a:rPr>
                        <a:t>香粧品學系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界面化學</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dirty="0">
                          <a:effectLst/>
                        </a:rPr>
                        <a:t>下</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 </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042864796"/>
                  </a:ext>
                </a:extLst>
              </a:tr>
              <a:tr h="401466">
                <a:tc vMerge="1">
                  <a:txBody>
                    <a:bodyPr/>
                    <a:lstStyle/>
                    <a:p>
                      <a:endParaRPr lang="zh-TW" altLang="en-US"/>
                    </a:p>
                  </a:txBody>
                  <a:tcPr/>
                </a:tc>
                <a:tc>
                  <a:txBody>
                    <a:bodyPr/>
                    <a:lstStyle/>
                    <a:p>
                      <a:pPr algn="ctr">
                        <a:spcAft>
                          <a:spcPts val="0"/>
                        </a:spcAft>
                      </a:pPr>
                      <a:r>
                        <a:rPr lang="zh-TW" sz="1400">
                          <a:effectLst/>
                        </a:rPr>
                        <a:t>香粧品學系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綠色化學與化粧品工業</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2</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3</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dirty="0">
                          <a:effectLst/>
                        </a:rPr>
                        <a:t>下</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 </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769608124"/>
                  </a:ext>
                </a:extLst>
              </a:tr>
              <a:tr h="401466">
                <a:tc vMerge="1">
                  <a:txBody>
                    <a:bodyPr/>
                    <a:lstStyle/>
                    <a:p>
                      <a:endParaRPr lang="zh-TW" altLang="en-US"/>
                    </a:p>
                  </a:txBody>
                  <a:tcPr/>
                </a:tc>
                <a:tc>
                  <a:txBody>
                    <a:bodyPr/>
                    <a:lstStyle/>
                    <a:p>
                      <a:pPr algn="ctr">
                        <a:spcAft>
                          <a:spcPts val="0"/>
                        </a:spcAft>
                      </a:pPr>
                      <a:r>
                        <a:rPr lang="zh-TW" sz="1400">
                          <a:effectLst/>
                        </a:rPr>
                        <a:t>醫藥暨應用化學系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奈米材料製程</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3</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下</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 </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54292393"/>
                  </a:ext>
                </a:extLst>
              </a:tr>
              <a:tr h="401466">
                <a:tc vMerge="1">
                  <a:txBody>
                    <a:bodyPr/>
                    <a:lstStyle/>
                    <a:p>
                      <a:endParaRPr lang="zh-TW" altLang="en-US"/>
                    </a:p>
                  </a:txBody>
                  <a:tcPr/>
                </a:tc>
                <a:tc>
                  <a:txBody>
                    <a:bodyPr/>
                    <a:lstStyle/>
                    <a:p>
                      <a:pPr algn="ctr">
                        <a:spcAft>
                          <a:spcPts val="0"/>
                        </a:spcAft>
                      </a:pPr>
                      <a:r>
                        <a:rPr lang="zh-TW" sz="1400">
                          <a:effectLst/>
                        </a:rPr>
                        <a:t>醫藥暨應用化學系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生醫材料化學</a:t>
                      </a:r>
                      <a:r>
                        <a:rPr lang="en-US" sz="1400">
                          <a:effectLst/>
                        </a:rPr>
                        <a:t>(II)</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下</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 </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884543986"/>
                  </a:ext>
                </a:extLst>
              </a:tr>
              <a:tr h="401466">
                <a:tc vMerge="1">
                  <a:txBody>
                    <a:bodyPr/>
                    <a:lstStyle/>
                    <a:p>
                      <a:endParaRPr lang="zh-TW" altLang="en-US"/>
                    </a:p>
                  </a:txBody>
                  <a:tcPr/>
                </a:tc>
                <a:tc>
                  <a:txBody>
                    <a:bodyPr/>
                    <a:lstStyle/>
                    <a:p>
                      <a:pPr algn="ctr">
                        <a:spcAft>
                          <a:spcPts val="0"/>
                        </a:spcAft>
                      </a:pPr>
                      <a:r>
                        <a:rPr lang="zh-TW" sz="1400">
                          <a:effectLst/>
                        </a:rPr>
                        <a:t>醫藥暨應用化學系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表面化學</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上</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 </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615994647"/>
                  </a:ext>
                </a:extLst>
              </a:tr>
              <a:tr h="401466">
                <a:tc vMerge="1">
                  <a:txBody>
                    <a:bodyPr/>
                    <a:lstStyle/>
                    <a:p>
                      <a:endParaRPr lang="zh-TW" altLang="en-US"/>
                    </a:p>
                  </a:txBody>
                  <a:tcPr/>
                </a:tc>
                <a:tc>
                  <a:txBody>
                    <a:bodyPr/>
                    <a:lstStyle/>
                    <a:p>
                      <a:pPr algn="ctr">
                        <a:spcAft>
                          <a:spcPts val="0"/>
                        </a:spcAft>
                      </a:pPr>
                      <a:r>
                        <a:rPr lang="zh-TW" sz="1400">
                          <a:effectLst/>
                        </a:rPr>
                        <a:t>醫藥暨應用化學系</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碳材料化學</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2</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zh-TW" sz="1400">
                          <a:effectLst/>
                        </a:rPr>
                        <a:t>下</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 </a:t>
                      </a:r>
                      <a:endParaRPr lang="zh-TW"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434232573"/>
                  </a:ext>
                </a:extLst>
              </a:tr>
              <a:tr h="401466">
                <a:tc vMerge="1">
                  <a:txBody>
                    <a:bodyPr/>
                    <a:lstStyle/>
                    <a:p>
                      <a:endParaRPr lang="zh-TW" altLang="en-US"/>
                    </a:p>
                  </a:txBody>
                  <a:tcPr/>
                </a:tc>
                <a:tc gridSpan="6">
                  <a:txBody>
                    <a:bodyPr/>
                    <a:lstStyle/>
                    <a:p>
                      <a:pPr algn="ctr">
                        <a:lnSpc>
                          <a:spcPts val="1200"/>
                        </a:lnSpc>
                        <a:spcBef>
                          <a:spcPts val="1200"/>
                        </a:spcBef>
                        <a:spcAft>
                          <a:spcPts val="0"/>
                        </a:spcAft>
                      </a:pPr>
                      <a:r>
                        <a:rPr lang="zh-TW" sz="1400" dirty="0">
                          <a:effectLst/>
                        </a:rPr>
                        <a:t>以上課程為學程選修課程，至少需選讀</a:t>
                      </a:r>
                      <a:r>
                        <a:rPr lang="en-US" sz="1400" dirty="0">
                          <a:effectLst/>
                        </a:rPr>
                        <a:t>_</a:t>
                      </a:r>
                      <a:r>
                        <a:rPr lang="en-US" sz="1400" u="sng" dirty="0">
                          <a:effectLst/>
                        </a:rPr>
                        <a:t>_4_</a:t>
                      </a:r>
                      <a:r>
                        <a:rPr lang="zh-TW" sz="1400" dirty="0">
                          <a:effectLst/>
                        </a:rPr>
                        <a:t>學分</a:t>
                      </a:r>
                      <a:endParaRPr lang="zh-TW" sz="1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3234451290"/>
                  </a:ext>
                </a:extLst>
              </a:tr>
            </a:tbl>
          </a:graphicData>
        </a:graphic>
      </p:graphicFrame>
      <p:pic>
        <p:nvPicPr>
          <p:cNvPr id="7" name="圖片 6"/>
          <p:cNvPicPr>
            <a:picLocks noChangeAspect="1"/>
          </p:cNvPicPr>
          <p:nvPr/>
        </p:nvPicPr>
        <p:blipFill>
          <a:blip r:embed="rId2"/>
          <a:stretch>
            <a:fillRect/>
          </a:stretch>
        </p:blipFill>
        <p:spPr>
          <a:xfrm>
            <a:off x="1589" y="5661248"/>
            <a:ext cx="1864856" cy="1250350"/>
          </a:xfrm>
          <a:prstGeom prst="rect">
            <a:avLst/>
          </a:prstGeom>
        </p:spPr>
      </p:pic>
    </p:spTree>
    <p:extLst>
      <p:ext uri="{BB962C8B-B14F-4D97-AF65-F5344CB8AC3E}">
        <p14:creationId xmlns:p14="http://schemas.microsoft.com/office/powerpoint/2010/main" val="346335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5001" y="764705"/>
            <a:ext cx="9472824" cy="652933"/>
          </a:xfrm>
        </p:spPr>
        <p:txBody>
          <a:bodyPr/>
          <a:lstStyle/>
          <a:p>
            <a:r>
              <a:rPr lang="zh-TW"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微學程</a:t>
            </a:r>
            <a:r>
              <a:rPr lang="zh-TW"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a:t>
            </a:r>
            <a:r>
              <a:rPr lang="zh-TW"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讀條件與重要注意事項</a:t>
            </a:r>
            <a:r>
              <a:rPr lang="en-US"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2063552" y="1988840"/>
            <a:ext cx="9001000" cy="1569660"/>
          </a:xfrm>
          <a:prstGeom prst="rect">
            <a:avLst/>
          </a:prstGeom>
        </p:spPr>
        <p:txBody>
          <a:bodyPr wrap="square">
            <a:spAutoFit/>
          </a:bodyPr>
          <a:lstStyle/>
          <a:p>
            <a:pPr>
              <a:spcBef>
                <a:spcPts val="1200"/>
              </a:spcBef>
            </a:pPr>
            <a:r>
              <a:rPr lang="zh-TW" altLang="zh-TW" sz="3200" dirty="0">
                <a:solidFill>
                  <a:srgbClr val="3333FF"/>
                </a:solidFill>
                <a:latin typeface="Times New Roman" panose="02020603050405020304" pitchFamily="18" charset="0"/>
                <a:ea typeface="標楷體" panose="03000509000000000000" pitchFamily="65" charset="-120"/>
              </a:rPr>
              <a:t>總修讀學分數為</a:t>
            </a:r>
            <a:r>
              <a:rPr lang="zh-TW" altLang="zh-TW" sz="3200" b="1" dirty="0">
                <a:solidFill>
                  <a:srgbClr val="3333FF"/>
                </a:solidFill>
                <a:latin typeface="Times New Roman" panose="02020603050405020304" pitchFamily="18" charset="0"/>
                <a:ea typeface="標楷體" panose="03000509000000000000" pitchFamily="65" charset="-120"/>
              </a:rPr>
              <a:t>六至八學分</a:t>
            </a:r>
            <a:r>
              <a:rPr lang="zh-TW" altLang="zh-TW" sz="3200" dirty="0">
                <a:solidFill>
                  <a:srgbClr val="3333FF"/>
                </a:solidFill>
                <a:latin typeface="Times New Roman" panose="02020603050405020304" pitchFamily="18" charset="0"/>
                <a:ea typeface="標楷體" panose="03000509000000000000" pitchFamily="65" charset="-120"/>
              </a:rPr>
              <a:t>。學生所修習學分中</a:t>
            </a:r>
            <a:r>
              <a:rPr lang="zh-TW" altLang="zh-TW" sz="3200" u="sng" dirty="0">
                <a:solidFill>
                  <a:srgbClr val="3333FF"/>
                </a:solidFill>
                <a:latin typeface="Times New Roman" panose="02020603050405020304" pitchFamily="18" charset="0"/>
                <a:ea typeface="標楷體" panose="03000509000000000000" pitchFamily="65" charset="-120"/>
              </a:rPr>
              <a:t>應有四學分不屬於學生所屬主修、輔系、雙主修學系所開設之必、選修科目</a:t>
            </a:r>
            <a:r>
              <a:rPr lang="zh-TW" altLang="zh-TW" sz="3200" dirty="0">
                <a:solidFill>
                  <a:srgbClr val="3333FF"/>
                </a:solidFill>
                <a:latin typeface="Times New Roman" panose="02020603050405020304" pitchFamily="18" charset="0"/>
                <a:ea typeface="標楷體" panose="03000509000000000000" pitchFamily="65" charset="-120"/>
              </a:rPr>
              <a:t>。</a:t>
            </a:r>
            <a:endParaRPr lang="zh-TW" altLang="zh-TW" sz="3200" dirty="0">
              <a:solidFill>
                <a:prstClr val="black"/>
              </a:solidFill>
              <a:latin typeface="Times New Roman" panose="02020603050405020304" pitchFamily="18" charset="0"/>
              <a:ea typeface="Times New Roman" panose="02020603050405020304" pitchFamily="18" charset="0"/>
            </a:endParaRPr>
          </a:p>
        </p:txBody>
      </p:sp>
      <p:grpSp>
        <p:nvGrpSpPr>
          <p:cNvPr id="8" name="群組 7"/>
          <p:cNvGrpSpPr/>
          <p:nvPr/>
        </p:nvGrpSpPr>
        <p:grpSpPr>
          <a:xfrm>
            <a:off x="8493812" y="4673212"/>
            <a:ext cx="2909524" cy="2159861"/>
            <a:chOff x="8492224" y="4673211"/>
            <a:chExt cx="2909524" cy="2159861"/>
          </a:xfrm>
        </p:grpSpPr>
        <p:pic>
          <p:nvPicPr>
            <p:cNvPr id="5" name="圖片 4"/>
            <p:cNvPicPr>
              <a:picLocks noChangeAspect="1"/>
            </p:cNvPicPr>
            <p:nvPr/>
          </p:nvPicPr>
          <p:blipFill>
            <a:blip r:embed="rId2"/>
            <a:stretch>
              <a:fillRect/>
            </a:stretch>
          </p:blipFill>
          <p:spPr>
            <a:xfrm>
              <a:off x="8492224" y="4673211"/>
              <a:ext cx="2909524" cy="2159861"/>
            </a:xfrm>
            <a:prstGeom prst="rect">
              <a:avLst/>
            </a:prstGeom>
          </p:spPr>
        </p:pic>
        <p:sp>
          <p:nvSpPr>
            <p:cNvPr id="6" name="矩形 5"/>
            <p:cNvSpPr/>
            <p:nvPr/>
          </p:nvSpPr>
          <p:spPr>
            <a:xfrm>
              <a:off x="9046740" y="4797152"/>
              <a:ext cx="1800493" cy="369332"/>
            </a:xfrm>
            <a:prstGeom prst="rect">
              <a:avLst/>
            </a:prstGeom>
          </p:spPr>
          <p:txBody>
            <a:bodyPr wrap="none">
              <a:spAutoFit/>
            </a:bodyPr>
            <a:lstStyle/>
            <a:p>
              <a:r>
                <a:rPr lang="zh-TW" altLang="zh-TW" b="1" dirty="0">
                  <a:solidFill>
                    <a:srgbClr val="FFFF00"/>
                  </a:solidFill>
                  <a:effectLst>
                    <a:outerShdw blurRad="38100" dist="38100" dir="2700000" algn="tl">
                      <a:srgbClr val="000000">
                        <a:alpha val="43137"/>
                      </a:srgbClr>
                    </a:outerShdw>
                  </a:effectLst>
                </a:rPr>
                <a:t>奈米材料微學程</a:t>
              </a:r>
              <a:endParaRPr lang="zh-TW" altLang="en-US" b="1" dirty="0">
                <a:solidFill>
                  <a:srgbClr val="FFFF00"/>
                </a:solidFill>
                <a:effectLst>
                  <a:outerShdw blurRad="38100" dist="38100" dir="2700000" algn="tl">
                    <a:srgbClr val="000000">
                      <a:alpha val="43137"/>
                    </a:srgbClr>
                  </a:outerShdw>
                </a:effectLst>
              </a:endParaRPr>
            </a:p>
          </p:txBody>
        </p:sp>
        <p:sp>
          <p:nvSpPr>
            <p:cNvPr id="7" name="矩形 6"/>
            <p:cNvSpPr/>
            <p:nvPr/>
          </p:nvSpPr>
          <p:spPr>
            <a:xfrm>
              <a:off x="10177185" y="5757975"/>
              <a:ext cx="902811" cy="523220"/>
            </a:xfrm>
            <a:prstGeom prst="rect">
              <a:avLst/>
            </a:prstGeom>
          </p:spPr>
          <p:txBody>
            <a:bodyPr wrap="none">
              <a:spAutoFit/>
            </a:bodyPr>
            <a:lstStyle/>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醫化學系</a:t>
              </a:r>
              <a:endParaRPr lang="en-US"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香粧學系</a:t>
              </a:r>
              <a:endParaRPr lang="zh-TW" altLang="en-US"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pic>
        <p:nvPicPr>
          <p:cNvPr id="9" name="Picture 3" descr="2002100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5949280"/>
            <a:ext cx="181651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135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9536" y="332656"/>
            <a:ext cx="5616624" cy="648072"/>
          </a:xfrm>
        </p:spPr>
        <p:txBody>
          <a:bodyPr/>
          <a:lstStyle/>
          <a:p>
            <a:r>
              <a:rPr lang="zh-TW" altLang="zh-TW" b="1" dirty="0">
                <a:solidFill>
                  <a:srgbClr val="FFFF00"/>
                </a:solidFill>
                <a:effectLst>
                  <a:outerShdw blurRad="38100" dist="38100" dir="2700000" algn="tl">
                    <a:srgbClr val="000000">
                      <a:alpha val="43137"/>
                    </a:srgbClr>
                  </a:outerShdw>
                </a:effectLst>
              </a:rPr>
              <a:t>微學程</a:t>
            </a:r>
            <a:r>
              <a:rPr lang="zh-TW" altLang="zh-TW" b="1" dirty="0" smtClean="0">
                <a:solidFill>
                  <a:srgbClr val="FFFF00"/>
                </a:solidFill>
                <a:effectLst>
                  <a:outerShdw blurRad="38100" dist="38100" dir="2700000" algn="tl">
                    <a:srgbClr val="000000">
                      <a:alpha val="43137"/>
                    </a:srgbClr>
                  </a:outerShdw>
                </a:effectLst>
              </a:rPr>
              <a:t>師資</a:t>
            </a:r>
            <a:endParaRPr lang="zh-TW" altLang="en-US" b="1" dirty="0">
              <a:solidFill>
                <a:srgbClr val="FFFF00"/>
              </a:solidFill>
              <a:effectLst>
                <a:outerShdw blurRad="38100" dist="38100" dir="2700000" algn="tl">
                  <a:srgbClr val="000000">
                    <a:alpha val="43137"/>
                  </a:srgbClr>
                </a:outerShdw>
              </a:effectLst>
            </a:endParaRPr>
          </a:p>
        </p:txBody>
      </p:sp>
      <p:graphicFrame>
        <p:nvGraphicFramePr>
          <p:cNvPr id="6" name="表格 5"/>
          <p:cNvGraphicFramePr>
            <a:graphicFrameLocks noGrp="1"/>
          </p:cNvGraphicFramePr>
          <p:nvPr>
            <p:extLst/>
          </p:nvPr>
        </p:nvGraphicFramePr>
        <p:xfrm>
          <a:off x="1991544" y="1412776"/>
          <a:ext cx="9577062" cy="4923756"/>
        </p:xfrm>
        <a:graphic>
          <a:graphicData uri="http://schemas.openxmlformats.org/drawingml/2006/table">
            <a:tbl>
              <a:tblPr>
                <a:tableStyleId>{16D9F66E-5EB9-4882-86FB-DCBF35E3C3E4}</a:tableStyleId>
              </a:tblPr>
              <a:tblGrid>
                <a:gridCol w="1038129">
                  <a:extLst>
                    <a:ext uri="{9D8B030D-6E8A-4147-A177-3AD203B41FA5}">
                      <a16:colId xmlns:a16="http://schemas.microsoft.com/office/drawing/2014/main" xmlns="" val="908007500"/>
                    </a:ext>
                  </a:extLst>
                </a:gridCol>
                <a:gridCol w="807433">
                  <a:extLst>
                    <a:ext uri="{9D8B030D-6E8A-4147-A177-3AD203B41FA5}">
                      <a16:colId xmlns:a16="http://schemas.microsoft.com/office/drawing/2014/main" xmlns="" val="3371790753"/>
                    </a:ext>
                  </a:extLst>
                </a:gridCol>
                <a:gridCol w="1038129">
                  <a:extLst>
                    <a:ext uri="{9D8B030D-6E8A-4147-A177-3AD203B41FA5}">
                      <a16:colId xmlns:a16="http://schemas.microsoft.com/office/drawing/2014/main" xmlns="" val="3959842781"/>
                    </a:ext>
                  </a:extLst>
                </a:gridCol>
                <a:gridCol w="2403077">
                  <a:extLst>
                    <a:ext uri="{9D8B030D-6E8A-4147-A177-3AD203B41FA5}">
                      <a16:colId xmlns:a16="http://schemas.microsoft.com/office/drawing/2014/main" xmlns="" val="2460569575"/>
                    </a:ext>
                  </a:extLst>
                </a:gridCol>
                <a:gridCol w="1819931">
                  <a:extLst>
                    <a:ext uri="{9D8B030D-6E8A-4147-A177-3AD203B41FA5}">
                      <a16:colId xmlns:a16="http://schemas.microsoft.com/office/drawing/2014/main" xmlns="" val="1755297340"/>
                    </a:ext>
                  </a:extLst>
                </a:gridCol>
                <a:gridCol w="2470363">
                  <a:extLst>
                    <a:ext uri="{9D8B030D-6E8A-4147-A177-3AD203B41FA5}">
                      <a16:colId xmlns:a16="http://schemas.microsoft.com/office/drawing/2014/main" xmlns="" val="2399366626"/>
                    </a:ext>
                  </a:extLst>
                </a:gridCol>
              </a:tblGrid>
              <a:tr h="443196">
                <a:tc>
                  <a:txBody>
                    <a:bodyPr/>
                    <a:lstStyle/>
                    <a:p>
                      <a:pPr algn="ctr">
                        <a:spcAft>
                          <a:spcPts val="0"/>
                        </a:spcAft>
                      </a:pPr>
                      <a:r>
                        <a:rPr lang="zh-TW" sz="1400">
                          <a:effectLst/>
                        </a:rPr>
                        <a:t>所屬系所</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職 稱</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姓名</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專長</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授課科目</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聯絡方式</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3635028487"/>
                  </a:ext>
                </a:extLst>
              </a:tr>
              <a:tr h="547814">
                <a:tc>
                  <a:txBody>
                    <a:bodyPr/>
                    <a:lstStyle/>
                    <a:p>
                      <a:pPr algn="ctr">
                        <a:spcAft>
                          <a:spcPts val="0"/>
                        </a:spcAft>
                      </a:pPr>
                      <a:r>
                        <a:rPr lang="zh-TW" sz="1400">
                          <a:effectLst/>
                        </a:rPr>
                        <a:t>醫藥暨應用</a:t>
                      </a:r>
                    </a:p>
                    <a:p>
                      <a:pPr algn="ctr">
                        <a:spcAft>
                          <a:spcPts val="0"/>
                        </a:spcAft>
                      </a:pPr>
                      <a:r>
                        <a:rPr lang="zh-TW" sz="1400">
                          <a:effectLst/>
                        </a:rPr>
                        <a:t>化學系</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教授</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dirty="0">
                          <a:effectLst/>
                        </a:rPr>
                        <a:t>王志光</a:t>
                      </a:r>
                      <a:endParaRPr lang="zh-TW" sz="14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dirty="0">
                          <a:effectLst/>
                        </a:rPr>
                        <a:t>組織工程材料、奈米材料</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200">
                          <a:effectLst/>
                        </a:rPr>
                        <a:t>材料科學、奈米材料製程</a:t>
                      </a:r>
                      <a:endParaRPr lang="zh-TW" sz="12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400">
                          <a:effectLst/>
                        </a:rPr>
                        <a:t>校內分機：</a:t>
                      </a:r>
                      <a:r>
                        <a:rPr lang="en-US" sz="1400">
                          <a:effectLst/>
                        </a:rPr>
                        <a:t>2677</a:t>
                      </a:r>
                      <a:endParaRPr lang="zh-TW" sz="1400">
                        <a:effectLst/>
                      </a:endParaRPr>
                    </a:p>
                    <a:p>
                      <a:pPr algn="just">
                        <a:spcAft>
                          <a:spcPts val="0"/>
                        </a:spcAft>
                      </a:pPr>
                      <a:r>
                        <a:rPr lang="zh-TW" sz="1400">
                          <a:effectLst/>
                        </a:rPr>
                        <a:t>辦公室：</a:t>
                      </a:r>
                      <a:r>
                        <a:rPr lang="en-US" sz="1400">
                          <a:effectLst/>
                        </a:rPr>
                        <a:t>N836</a:t>
                      </a:r>
                      <a:endParaRPr lang="zh-TW" sz="1400">
                        <a:effectLst/>
                      </a:endParaRPr>
                    </a:p>
                    <a:p>
                      <a:pPr algn="l">
                        <a:spcAft>
                          <a:spcPts val="0"/>
                        </a:spcAft>
                      </a:pPr>
                      <a:r>
                        <a:rPr lang="en-US" sz="1400">
                          <a:effectLst/>
                        </a:rPr>
                        <a:t>E-mail</a:t>
                      </a:r>
                      <a:r>
                        <a:rPr lang="zh-TW" sz="1400">
                          <a:effectLst/>
                        </a:rPr>
                        <a:t>：</a:t>
                      </a:r>
                      <a:r>
                        <a:rPr lang="en-US" sz="1400">
                          <a:effectLst/>
                        </a:rPr>
                        <a:t>ckwang@kmu.edu.tw</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3965092350"/>
                  </a:ext>
                </a:extLst>
              </a:tr>
              <a:tr h="547814">
                <a:tc>
                  <a:txBody>
                    <a:bodyPr/>
                    <a:lstStyle/>
                    <a:p>
                      <a:pPr algn="ctr">
                        <a:spcAft>
                          <a:spcPts val="0"/>
                        </a:spcAft>
                      </a:pPr>
                      <a:r>
                        <a:rPr lang="zh-TW" sz="1400">
                          <a:effectLst/>
                        </a:rPr>
                        <a:t>醫藥暨應用</a:t>
                      </a:r>
                    </a:p>
                    <a:p>
                      <a:pPr algn="ctr">
                        <a:spcAft>
                          <a:spcPts val="0"/>
                        </a:spcAft>
                      </a:pPr>
                      <a:r>
                        <a:rPr lang="zh-TW" sz="1400">
                          <a:effectLst/>
                        </a:rPr>
                        <a:t>化學系</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教授</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王麗芳</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dirty="0">
                          <a:effectLst/>
                        </a:rPr>
                        <a:t>磁性奈米材料、聚合物奈米材料</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200" dirty="0">
                          <a:effectLst/>
                        </a:rPr>
                        <a:t>物理化學、生醫材料化學</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400">
                          <a:effectLst/>
                        </a:rPr>
                        <a:t>校內分機：</a:t>
                      </a:r>
                      <a:r>
                        <a:rPr lang="en-US" sz="1400">
                          <a:effectLst/>
                        </a:rPr>
                        <a:t>2217</a:t>
                      </a:r>
                      <a:endParaRPr lang="zh-TW" sz="1400">
                        <a:effectLst/>
                      </a:endParaRPr>
                    </a:p>
                    <a:p>
                      <a:pPr algn="just">
                        <a:spcAft>
                          <a:spcPts val="0"/>
                        </a:spcAft>
                      </a:pPr>
                      <a:r>
                        <a:rPr lang="zh-TW" sz="1400">
                          <a:effectLst/>
                        </a:rPr>
                        <a:t>辦公室：</a:t>
                      </a:r>
                      <a:r>
                        <a:rPr lang="en-US" sz="1400">
                          <a:effectLst/>
                        </a:rPr>
                        <a:t>N832</a:t>
                      </a:r>
                      <a:endParaRPr lang="zh-TW" sz="1400">
                        <a:effectLst/>
                      </a:endParaRPr>
                    </a:p>
                    <a:p>
                      <a:pPr algn="just">
                        <a:spcAft>
                          <a:spcPts val="0"/>
                        </a:spcAft>
                      </a:pPr>
                      <a:r>
                        <a:rPr lang="en-US" sz="1400">
                          <a:effectLst/>
                        </a:rPr>
                        <a:t>E-mail</a:t>
                      </a:r>
                      <a:r>
                        <a:rPr lang="zh-TW" sz="1400">
                          <a:effectLst/>
                        </a:rPr>
                        <a:t>：</a:t>
                      </a:r>
                      <a:r>
                        <a:rPr lang="en-US" sz="1400">
                          <a:effectLst/>
                        </a:rPr>
                        <a:t>lfwang@kmu.edu.tw</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1140789631"/>
                  </a:ext>
                </a:extLst>
              </a:tr>
              <a:tr h="547814">
                <a:tc>
                  <a:txBody>
                    <a:bodyPr/>
                    <a:lstStyle/>
                    <a:p>
                      <a:pPr algn="ctr">
                        <a:spcAft>
                          <a:spcPts val="0"/>
                        </a:spcAft>
                      </a:pPr>
                      <a:r>
                        <a:rPr lang="zh-TW" sz="1400">
                          <a:effectLst/>
                        </a:rPr>
                        <a:t>醫藥暨應用</a:t>
                      </a:r>
                    </a:p>
                    <a:p>
                      <a:pPr algn="ctr">
                        <a:spcAft>
                          <a:spcPts val="0"/>
                        </a:spcAft>
                      </a:pPr>
                      <a:r>
                        <a:rPr lang="zh-TW" sz="1400">
                          <a:effectLst/>
                        </a:rPr>
                        <a:t>化學系</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助理教授</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李建宏</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a:effectLst/>
                        </a:rPr>
                        <a:t>光學奈米材料、表面化學</a:t>
                      </a:r>
                      <a:endParaRPr lang="zh-TW" sz="12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200" dirty="0">
                          <a:effectLst/>
                        </a:rPr>
                        <a:t>普通化學、表面化學</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400">
                          <a:effectLst/>
                        </a:rPr>
                        <a:t>校內分機：</a:t>
                      </a:r>
                      <a:r>
                        <a:rPr lang="en-US" sz="1400">
                          <a:effectLst/>
                        </a:rPr>
                        <a:t>2221</a:t>
                      </a:r>
                      <a:endParaRPr lang="zh-TW" sz="1400">
                        <a:effectLst/>
                      </a:endParaRPr>
                    </a:p>
                    <a:p>
                      <a:pPr algn="just">
                        <a:spcAft>
                          <a:spcPts val="0"/>
                        </a:spcAft>
                      </a:pPr>
                      <a:r>
                        <a:rPr lang="zh-TW" sz="1400">
                          <a:effectLst/>
                        </a:rPr>
                        <a:t>辦公室：</a:t>
                      </a:r>
                      <a:r>
                        <a:rPr lang="en-US" sz="1400">
                          <a:effectLst/>
                        </a:rPr>
                        <a:t>N843</a:t>
                      </a:r>
                      <a:endParaRPr lang="zh-TW" sz="1400">
                        <a:effectLst/>
                      </a:endParaRPr>
                    </a:p>
                    <a:p>
                      <a:pPr algn="just">
                        <a:spcAft>
                          <a:spcPts val="0"/>
                        </a:spcAft>
                      </a:pPr>
                      <a:r>
                        <a:rPr lang="en-US" sz="1400">
                          <a:effectLst/>
                        </a:rPr>
                        <a:t>E-mail</a:t>
                      </a:r>
                      <a:r>
                        <a:rPr lang="zh-TW" sz="1400">
                          <a:effectLst/>
                        </a:rPr>
                        <a:t>：</a:t>
                      </a:r>
                      <a:r>
                        <a:rPr lang="en-US" sz="1400">
                          <a:effectLst/>
                        </a:rPr>
                        <a:t>chli@kmu.edu.tw</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607053694"/>
                  </a:ext>
                </a:extLst>
              </a:tr>
              <a:tr h="547814">
                <a:tc>
                  <a:txBody>
                    <a:bodyPr/>
                    <a:lstStyle/>
                    <a:p>
                      <a:pPr algn="ctr">
                        <a:spcAft>
                          <a:spcPts val="0"/>
                        </a:spcAft>
                      </a:pPr>
                      <a:r>
                        <a:rPr lang="zh-TW" sz="1400">
                          <a:effectLst/>
                        </a:rPr>
                        <a:t>醫藥暨應用</a:t>
                      </a:r>
                    </a:p>
                    <a:p>
                      <a:pPr algn="ctr">
                        <a:spcAft>
                          <a:spcPts val="0"/>
                        </a:spcAft>
                      </a:pPr>
                      <a:r>
                        <a:rPr lang="zh-TW" sz="1400">
                          <a:effectLst/>
                        </a:rPr>
                        <a:t>化學系</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助理教授</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陳嘉祥</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a:effectLst/>
                        </a:rPr>
                        <a:t>碳材料化學、無機化學 </a:t>
                      </a:r>
                      <a:endParaRPr lang="zh-TW" sz="12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200" dirty="0">
                          <a:effectLst/>
                        </a:rPr>
                        <a:t>普通化學、碳材料化學</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400">
                          <a:effectLst/>
                        </a:rPr>
                        <a:t>校內分機：</a:t>
                      </a:r>
                      <a:r>
                        <a:rPr lang="en-US" sz="1400">
                          <a:effectLst/>
                        </a:rPr>
                        <a:t>2374</a:t>
                      </a:r>
                      <a:endParaRPr lang="zh-TW" sz="1400">
                        <a:effectLst/>
                      </a:endParaRPr>
                    </a:p>
                    <a:p>
                      <a:pPr algn="just">
                        <a:spcAft>
                          <a:spcPts val="0"/>
                        </a:spcAft>
                      </a:pPr>
                      <a:r>
                        <a:rPr lang="zh-TW" sz="1400">
                          <a:effectLst/>
                        </a:rPr>
                        <a:t>辦公室：</a:t>
                      </a:r>
                      <a:r>
                        <a:rPr lang="en-US" sz="1400">
                          <a:effectLst/>
                        </a:rPr>
                        <a:t>N819</a:t>
                      </a:r>
                      <a:endParaRPr lang="zh-TW" sz="1400">
                        <a:effectLst/>
                      </a:endParaRPr>
                    </a:p>
                    <a:p>
                      <a:pPr algn="just">
                        <a:spcAft>
                          <a:spcPts val="0"/>
                        </a:spcAft>
                      </a:pPr>
                      <a:r>
                        <a:rPr lang="en-US" sz="1400">
                          <a:effectLst/>
                        </a:rPr>
                        <a:t>E-mail</a:t>
                      </a:r>
                      <a:r>
                        <a:rPr lang="zh-TW" sz="1400">
                          <a:effectLst/>
                        </a:rPr>
                        <a:t>：</a:t>
                      </a:r>
                      <a:r>
                        <a:rPr lang="en-US" sz="1400">
                          <a:effectLst/>
                        </a:rPr>
                        <a:t>chc@kmu.edu.tw</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2464046714"/>
                  </a:ext>
                </a:extLst>
              </a:tr>
              <a:tr h="563031">
                <a:tc>
                  <a:txBody>
                    <a:bodyPr/>
                    <a:lstStyle/>
                    <a:p>
                      <a:pPr algn="ctr">
                        <a:spcAft>
                          <a:spcPts val="0"/>
                        </a:spcAft>
                      </a:pPr>
                      <a:r>
                        <a:rPr lang="zh-TW" sz="1400">
                          <a:effectLst/>
                        </a:rPr>
                        <a:t>香粧品學系</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教授</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石啟仁</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a:effectLst/>
                        </a:rPr>
                        <a:t>抗菌生醫材料、醫用陶瓷</a:t>
                      </a:r>
                      <a:endParaRPr lang="zh-TW" sz="12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200" dirty="0">
                          <a:effectLst/>
                        </a:rPr>
                        <a:t>奈米材料、界面化學</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400">
                          <a:effectLst/>
                        </a:rPr>
                        <a:t>校內分機：</a:t>
                      </a:r>
                      <a:r>
                        <a:rPr lang="en-US" sz="1400">
                          <a:effectLst/>
                        </a:rPr>
                        <a:t>2367</a:t>
                      </a:r>
                      <a:endParaRPr lang="zh-TW" sz="1400">
                        <a:effectLst/>
                      </a:endParaRPr>
                    </a:p>
                    <a:p>
                      <a:pPr algn="just">
                        <a:spcAft>
                          <a:spcPts val="0"/>
                        </a:spcAft>
                      </a:pPr>
                      <a:r>
                        <a:rPr lang="zh-TW" sz="1400">
                          <a:effectLst/>
                        </a:rPr>
                        <a:t>辦公室：</a:t>
                      </a:r>
                      <a:r>
                        <a:rPr lang="en-US" sz="1400">
                          <a:effectLst/>
                        </a:rPr>
                        <a:t>N1015</a:t>
                      </a:r>
                      <a:endParaRPr lang="zh-TW" sz="1400">
                        <a:effectLst/>
                      </a:endParaRPr>
                    </a:p>
                    <a:p>
                      <a:pPr algn="l">
                        <a:spcAft>
                          <a:spcPts val="0"/>
                        </a:spcAft>
                      </a:pPr>
                      <a:r>
                        <a:rPr lang="en-US" sz="1400">
                          <a:effectLst/>
                        </a:rPr>
                        <a:t>E-mail</a:t>
                      </a:r>
                      <a:r>
                        <a:rPr lang="zh-TW" sz="1400">
                          <a:effectLst/>
                        </a:rPr>
                        <a:t>：</a:t>
                      </a:r>
                      <a:r>
                        <a:rPr lang="en-US" sz="1400">
                          <a:effectLst/>
                        </a:rPr>
                        <a:t>cjshih@kmu.edu.tw </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2827034266"/>
                  </a:ext>
                </a:extLst>
              </a:tr>
              <a:tr h="547814">
                <a:tc>
                  <a:txBody>
                    <a:bodyPr/>
                    <a:lstStyle/>
                    <a:p>
                      <a:pPr algn="ctr">
                        <a:spcAft>
                          <a:spcPts val="0"/>
                        </a:spcAft>
                      </a:pPr>
                      <a:r>
                        <a:rPr lang="zh-TW" sz="1400">
                          <a:effectLst/>
                        </a:rPr>
                        <a:t>香粧品學系</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助理教授</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陳瑩容</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a:effectLst/>
                        </a:rPr>
                        <a:t>奈米藥物的開發與應用</a:t>
                      </a:r>
                      <a:endParaRPr lang="zh-TW" sz="12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dirty="0">
                          <a:effectLst/>
                        </a:rPr>
                        <a:t>材料科學導論 </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400">
                          <a:effectLst/>
                        </a:rPr>
                        <a:t>校內分機：</a:t>
                      </a:r>
                      <a:r>
                        <a:rPr lang="en-US" sz="1400">
                          <a:effectLst/>
                        </a:rPr>
                        <a:t>2804</a:t>
                      </a:r>
                      <a:endParaRPr lang="zh-TW" sz="1400">
                        <a:effectLst/>
                      </a:endParaRPr>
                    </a:p>
                    <a:p>
                      <a:pPr algn="just">
                        <a:spcAft>
                          <a:spcPts val="0"/>
                        </a:spcAft>
                      </a:pPr>
                      <a:r>
                        <a:rPr lang="zh-TW" sz="1400">
                          <a:effectLst/>
                        </a:rPr>
                        <a:t>辦公室：</a:t>
                      </a:r>
                      <a:r>
                        <a:rPr lang="en-US" sz="1400">
                          <a:effectLst/>
                        </a:rPr>
                        <a:t>N1016-2</a:t>
                      </a:r>
                      <a:endParaRPr lang="zh-TW" sz="1400">
                        <a:effectLst/>
                      </a:endParaRPr>
                    </a:p>
                    <a:p>
                      <a:pPr algn="just">
                        <a:spcAft>
                          <a:spcPts val="0"/>
                        </a:spcAft>
                      </a:pPr>
                      <a:r>
                        <a:rPr lang="en-US" sz="1400">
                          <a:effectLst/>
                        </a:rPr>
                        <a:t>E-mail</a:t>
                      </a:r>
                      <a:r>
                        <a:rPr lang="zh-TW" sz="1400">
                          <a:effectLst/>
                        </a:rPr>
                        <a:t>：</a:t>
                      </a:r>
                      <a:r>
                        <a:rPr lang="en-US" sz="1400">
                          <a:effectLst/>
                        </a:rPr>
                        <a:t>yjchen@kmu.edu.tw</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2835981565"/>
                  </a:ext>
                </a:extLst>
              </a:tr>
              <a:tr h="547814">
                <a:tc>
                  <a:txBody>
                    <a:bodyPr/>
                    <a:lstStyle/>
                    <a:p>
                      <a:pPr algn="ctr">
                        <a:spcAft>
                          <a:spcPts val="0"/>
                        </a:spcAft>
                      </a:pPr>
                      <a:r>
                        <a:rPr lang="zh-TW" sz="1400">
                          <a:effectLst/>
                        </a:rPr>
                        <a:t>香粧品學系</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dirty="0">
                          <a:effectLst/>
                        </a:rPr>
                        <a:t>助理教授</a:t>
                      </a:r>
                      <a:endParaRPr lang="zh-TW" sz="14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400">
                          <a:effectLst/>
                        </a:rPr>
                        <a:t>林雅凡</a:t>
                      </a:r>
                      <a:endParaRPr lang="zh-TW" sz="14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a:effectLst/>
                        </a:rPr>
                        <a:t>生物無幾、金屬藥物</a:t>
                      </a:r>
                      <a:endParaRPr lang="zh-TW" sz="120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ctr">
                        <a:spcAft>
                          <a:spcPts val="0"/>
                        </a:spcAft>
                      </a:pPr>
                      <a:r>
                        <a:rPr lang="zh-TW" sz="1200" dirty="0">
                          <a:effectLst/>
                        </a:rPr>
                        <a:t>綠色化學與化粧品工業</a:t>
                      </a:r>
                      <a:endParaRPr lang="zh-TW" sz="1200" dirty="0">
                        <a:effectLst/>
                        <a:latin typeface="Times New Roman" panose="02020603050405020304" pitchFamily="18" charset="0"/>
                        <a:ea typeface="Times New Roman" panose="02020603050405020304" pitchFamily="18" charset="0"/>
                      </a:endParaRPr>
                    </a:p>
                  </a:txBody>
                  <a:tcPr marL="17753" marR="17753" marT="0" marB="0" anchor="ctr"/>
                </a:tc>
                <a:tc>
                  <a:txBody>
                    <a:bodyPr/>
                    <a:lstStyle/>
                    <a:p>
                      <a:pPr algn="just">
                        <a:spcAft>
                          <a:spcPts val="0"/>
                        </a:spcAft>
                      </a:pPr>
                      <a:r>
                        <a:rPr lang="zh-TW" sz="1400" dirty="0">
                          <a:effectLst/>
                        </a:rPr>
                        <a:t>校內分機：</a:t>
                      </a:r>
                      <a:r>
                        <a:rPr lang="en-US" sz="1400" dirty="0">
                          <a:effectLst/>
                        </a:rPr>
                        <a:t>2818</a:t>
                      </a:r>
                      <a:endParaRPr lang="zh-TW" sz="1400" dirty="0">
                        <a:effectLst/>
                      </a:endParaRPr>
                    </a:p>
                    <a:p>
                      <a:pPr algn="just">
                        <a:spcAft>
                          <a:spcPts val="0"/>
                        </a:spcAft>
                      </a:pPr>
                      <a:r>
                        <a:rPr lang="zh-TW" sz="1400" dirty="0">
                          <a:effectLst/>
                        </a:rPr>
                        <a:t>辦公室：</a:t>
                      </a:r>
                      <a:r>
                        <a:rPr lang="en-US" sz="1400" dirty="0">
                          <a:effectLst/>
                        </a:rPr>
                        <a:t>N602</a:t>
                      </a:r>
                      <a:endParaRPr lang="zh-TW" sz="1400" dirty="0">
                        <a:effectLst/>
                      </a:endParaRPr>
                    </a:p>
                    <a:p>
                      <a:pPr algn="just">
                        <a:spcAft>
                          <a:spcPts val="0"/>
                        </a:spcAft>
                      </a:pPr>
                      <a:r>
                        <a:rPr lang="en-US" sz="1400" dirty="0">
                          <a:effectLst/>
                        </a:rPr>
                        <a:t>E-mail</a:t>
                      </a:r>
                      <a:r>
                        <a:rPr lang="zh-TW" sz="1400" dirty="0">
                          <a:effectLst/>
                        </a:rPr>
                        <a:t>：</a:t>
                      </a:r>
                      <a:r>
                        <a:rPr lang="en-US" sz="1400" dirty="0">
                          <a:effectLst/>
                        </a:rPr>
                        <a:t>yafan@kmu.edu.tw</a:t>
                      </a:r>
                      <a:endParaRPr lang="zh-TW" sz="1400" dirty="0">
                        <a:effectLst/>
                        <a:latin typeface="Times New Roman" panose="02020603050405020304" pitchFamily="18" charset="0"/>
                        <a:ea typeface="Times New Roman" panose="02020603050405020304" pitchFamily="18" charset="0"/>
                      </a:endParaRPr>
                    </a:p>
                  </a:txBody>
                  <a:tcPr marL="17753" marR="17753" marT="0" marB="0" anchor="ctr"/>
                </a:tc>
                <a:extLst>
                  <a:ext uri="{0D108BD9-81ED-4DB2-BD59-A6C34878D82A}">
                    <a16:rowId xmlns:a16="http://schemas.microsoft.com/office/drawing/2014/main" xmlns="" val="3580377519"/>
                  </a:ext>
                </a:extLst>
              </a:tr>
            </a:tbl>
          </a:graphicData>
        </a:graphic>
      </p:graphicFrame>
      <p:pic>
        <p:nvPicPr>
          <p:cNvPr id="7" name="Picture 3" descr="20021004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598043"/>
            <a:ext cx="1845940" cy="1346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190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528" y="476672"/>
            <a:ext cx="6336704" cy="648072"/>
          </a:xfrm>
        </p:spPr>
        <p:txBody>
          <a:bodyPr>
            <a:normAutofit/>
          </a:bodyPr>
          <a:lstStyle/>
          <a:p>
            <a:r>
              <a:rPr lang="zh-TW"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修讀</a:t>
            </a:r>
            <a:r>
              <a:rPr lang="zh-TW" altLang="zh-TW" b="1"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對象及</a:t>
            </a:r>
            <a:r>
              <a:rPr lang="zh-TW" altLang="zh-TW"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預定招收人數</a:t>
            </a:r>
            <a:endParaRPr lang="zh-TW" altLang="en-US"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1969468" y="1628800"/>
            <a:ext cx="9527133" cy="1077218"/>
          </a:xfrm>
          <a:prstGeom prst="rect">
            <a:avLst/>
          </a:prstGeom>
        </p:spPr>
        <p:txBody>
          <a:bodyPr wrap="square">
            <a:spAutoFit/>
          </a:bodyPr>
          <a:lstStyle/>
          <a:p>
            <a:r>
              <a:rPr lang="zh-TW" altLang="zh-TW" sz="3200" dirty="0">
                <a:solidFill>
                  <a:prstClr val="black"/>
                </a:solidFill>
                <a:latin typeface="Cambria" panose="02040503050406030204" pitchFamily="18" charset="0"/>
                <a:ea typeface="標楷體" panose="03000509000000000000" pitchFamily="65" charset="-120"/>
                <a:cs typeface="Times New Roman" panose="02020603050405020304" pitchFamily="18" charset="0"/>
              </a:rPr>
              <a:t>凡本校學生與本校攻頂聯盟伙伴學校學生，對奈米材料知識有興趣之學生皆可</a:t>
            </a:r>
            <a:r>
              <a:rPr lang="zh-TW" altLang="zh-TW" sz="3200">
                <a:solidFill>
                  <a:prstClr val="black"/>
                </a:solidFill>
                <a:latin typeface="Cambria" panose="02040503050406030204" pitchFamily="18" charset="0"/>
                <a:ea typeface="標楷體" panose="03000509000000000000" pitchFamily="65" charset="-120"/>
                <a:cs typeface="Times New Roman" panose="02020603050405020304" pitchFamily="18" charset="0"/>
              </a:rPr>
              <a:t>修</a:t>
            </a:r>
            <a:r>
              <a:rPr lang="zh-TW" altLang="zh-TW" sz="3200" smtClean="0">
                <a:solidFill>
                  <a:prstClr val="black"/>
                </a:solidFill>
                <a:latin typeface="Cambria" panose="02040503050406030204" pitchFamily="18" charset="0"/>
                <a:ea typeface="標楷體" panose="03000509000000000000" pitchFamily="65" charset="-120"/>
                <a:cs typeface="Times New Roman" panose="02020603050405020304" pitchFamily="18" charset="0"/>
              </a:rPr>
              <a:t>讀</a:t>
            </a:r>
            <a:r>
              <a:rPr lang="zh-TW" altLang="en-US" sz="3200" smtClean="0">
                <a:solidFill>
                  <a:prstClr val="black"/>
                </a:solidFill>
                <a:latin typeface="Cambria" panose="02040503050406030204" pitchFamily="18" charset="0"/>
                <a:ea typeface="標楷體" panose="03000509000000000000" pitchFamily="65" charset="-120"/>
                <a:cs typeface="Times New Roman" panose="02020603050405020304" pitchFamily="18" charset="0"/>
              </a:rPr>
              <a:t>。</a:t>
            </a:r>
            <a:endParaRPr lang="zh-TW" altLang="en-US" sz="3200" dirty="0">
              <a:solidFill>
                <a:prstClr val="black"/>
              </a:solidFill>
            </a:endParaRPr>
          </a:p>
        </p:txBody>
      </p:sp>
      <p:grpSp>
        <p:nvGrpSpPr>
          <p:cNvPr id="5" name="群組 4"/>
          <p:cNvGrpSpPr/>
          <p:nvPr/>
        </p:nvGrpSpPr>
        <p:grpSpPr>
          <a:xfrm>
            <a:off x="9280889" y="4696758"/>
            <a:ext cx="2909524" cy="2159861"/>
            <a:chOff x="8492224" y="4673211"/>
            <a:chExt cx="2909524" cy="2159861"/>
          </a:xfrm>
        </p:grpSpPr>
        <p:pic>
          <p:nvPicPr>
            <p:cNvPr id="6" name="圖片 5"/>
            <p:cNvPicPr>
              <a:picLocks noChangeAspect="1"/>
            </p:cNvPicPr>
            <p:nvPr/>
          </p:nvPicPr>
          <p:blipFill>
            <a:blip r:embed="rId2"/>
            <a:stretch>
              <a:fillRect/>
            </a:stretch>
          </p:blipFill>
          <p:spPr>
            <a:xfrm>
              <a:off x="8492224" y="4673211"/>
              <a:ext cx="2909524" cy="2159861"/>
            </a:xfrm>
            <a:prstGeom prst="rect">
              <a:avLst/>
            </a:prstGeom>
          </p:spPr>
        </p:pic>
        <p:sp>
          <p:nvSpPr>
            <p:cNvPr id="7" name="矩形 6"/>
            <p:cNvSpPr/>
            <p:nvPr/>
          </p:nvSpPr>
          <p:spPr>
            <a:xfrm>
              <a:off x="9046740" y="4797152"/>
              <a:ext cx="1800493" cy="369332"/>
            </a:xfrm>
            <a:prstGeom prst="rect">
              <a:avLst/>
            </a:prstGeom>
          </p:spPr>
          <p:txBody>
            <a:bodyPr wrap="none">
              <a:spAutoFit/>
            </a:bodyPr>
            <a:lstStyle/>
            <a:p>
              <a:r>
                <a:rPr lang="zh-TW" altLang="zh-TW" b="1" dirty="0">
                  <a:solidFill>
                    <a:srgbClr val="FFFF00"/>
                  </a:solidFill>
                  <a:effectLst>
                    <a:outerShdw blurRad="38100" dist="38100" dir="2700000" algn="tl">
                      <a:srgbClr val="000000">
                        <a:alpha val="43137"/>
                      </a:srgbClr>
                    </a:outerShdw>
                  </a:effectLst>
                </a:rPr>
                <a:t>奈米材料微學程</a:t>
              </a:r>
              <a:endParaRPr lang="zh-TW" altLang="en-US" b="1" dirty="0">
                <a:solidFill>
                  <a:srgbClr val="FFFF00"/>
                </a:solidFill>
                <a:effectLst>
                  <a:outerShdw blurRad="38100" dist="38100" dir="2700000" algn="tl">
                    <a:srgbClr val="000000">
                      <a:alpha val="43137"/>
                    </a:srgbClr>
                  </a:outerShdw>
                </a:effectLst>
              </a:endParaRPr>
            </a:p>
          </p:txBody>
        </p:sp>
        <p:sp>
          <p:nvSpPr>
            <p:cNvPr id="8" name="矩形 7"/>
            <p:cNvSpPr/>
            <p:nvPr/>
          </p:nvSpPr>
          <p:spPr>
            <a:xfrm>
              <a:off x="10177185" y="5757975"/>
              <a:ext cx="902811" cy="523220"/>
            </a:xfrm>
            <a:prstGeom prst="rect">
              <a:avLst/>
            </a:prstGeom>
          </p:spPr>
          <p:txBody>
            <a:bodyPr wrap="none">
              <a:spAutoFit/>
            </a:bodyPr>
            <a:lstStyle/>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醫化學系</a:t>
              </a:r>
              <a:endParaRPr lang="en-US"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r>
                <a:rPr lang="zh-TW" altLang="zh-TW"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香粧學系</a:t>
              </a:r>
              <a:endParaRPr lang="zh-TW" altLang="en-US" sz="1400" dirty="0">
                <a:ln w="0"/>
                <a:solidFill>
                  <a:srgbClr val="4472C4">
                    <a:lumMod val="20000"/>
                    <a:lumOff val="80000"/>
                  </a:srgbClr>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pic>
        <p:nvPicPr>
          <p:cNvPr id="9" name="Picture 3" descr="2002100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5409559"/>
            <a:ext cx="1845940" cy="148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766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110144" y="250885"/>
            <a:ext cx="7772400" cy="2087562"/>
          </a:xfrm>
          <a:noFill/>
        </p:spPr>
        <p:txBody>
          <a:bodyPr/>
          <a:lstStyle/>
          <a:p>
            <a:pPr>
              <a:lnSpc>
                <a:spcPct val="150000"/>
              </a:lnSpc>
            </a:pPr>
            <a:r>
              <a:rPr lang="zh-TW" altLang="en-US" sz="4000" b="0" dirty="0" smtClean="0">
                <a:solidFill>
                  <a:srgbClr val="000000"/>
                </a:solidFill>
                <a:effectLst/>
                <a:latin typeface="Times New Roman" panose="02020603050405020304" pitchFamily="18" charset="0"/>
                <a:ea typeface="標楷體" panose="03000509000000000000" pitchFamily="65" charset="-120"/>
              </a:rPr>
              <a:t>高雄醫學大學  學程說明會</a:t>
            </a:r>
            <a:r>
              <a:rPr lang="zh-TW" altLang="en-US" sz="4000" dirty="0" smtClean="0">
                <a:solidFill>
                  <a:srgbClr val="0000CC"/>
                </a:solidFill>
                <a:effectLst/>
                <a:latin typeface="Times New Roman" panose="02020603050405020304" pitchFamily="18" charset="0"/>
                <a:ea typeface="標楷體" panose="03000509000000000000" pitchFamily="65" charset="-120"/>
              </a:rPr>
              <a:t/>
            </a:r>
            <a:br>
              <a:rPr lang="zh-TW" altLang="en-US" sz="4000" dirty="0" smtClean="0">
                <a:solidFill>
                  <a:srgbClr val="0000CC"/>
                </a:solidFill>
                <a:effectLst/>
                <a:latin typeface="Times New Roman" panose="02020603050405020304" pitchFamily="18" charset="0"/>
                <a:ea typeface="標楷體" panose="03000509000000000000" pitchFamily="65" charset="-120"/>
              </a:rPr>
            </a:br>
            <a:r>
              <a:rPr lang="zh-TW" altLang="en-US" sz="4000" b="0" dirty="0" smtClean="0">
                <a:solidFill>
                  <a:srgbClr val="00B050"/>
                </a:solidFill>
                <a:effectLst/>
                <a:latin typeface="Times New Roman" panose="02020603050405020304" pitchFamily="18" charset="0"/>
                <a:ea typeface="標楷體" panose="03000509000000000000" pitchFamily="65" charset="-120"/>
              </a:rPr>
              <a:t>食品安全暨檢驗學程</a:t>
            </a:r>
          </a:p>
        </p:txBody>
      </p:sp>
      <p:sp>
        <p:nvSpPr>
          <p:cNvPr id="5" name="Text Box 6"/>
          <p:cNvSpPr txBox="1">
            <a:spLocks noChangeArrowheads="1"/>
          </p:cNvSpPr>
          <p:nvPr/>
        </p:nvSpPr>
        <p:spPr bwMode="auto">
          <a:xfrm>
            <a:off x="2110144" y="2900528"/>
            <a:ext cx="8228176"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Verdana" panose="020B060403050404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Verdana" panose="020B060403050404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新細明體" panose="02020500000000000000" pitchFamily="18" charset="-120"/>
              </a:defRPr>
            </a:lvl9pPr>
          </a:lstStyle>
          <a:p>
            <a:pPr algn="ctr" eaLnBrk="1" hangingPunct="1">
              <a:lnSpc>
                <a:spcPct val="80000"/>
              </a:lnSpc>
              <a:spcBef>
                <a:spcPct val="50000"/>
              </a:spcBef>
              <a:buFontTx/>
              <a:buNone/>
            </a:pPr>
            <a:r>
              <a:rPr lang="zh-TW" altLang="en-US" dirty="0" smtClean="0">
                <a:latin typeface="Times New Roman" panose="02020603050405020304" pitchFamily="18" charset="0"/>
                <a:ea typeface="標楷體" panose="03000509000000000000" pitchFamily="65" charset="-120"/>
              </a:rPr>
              <a:t>生命科學院醫藥暨應用化學系</a:t>
            </a:r>
            <a:endParaRPr lang="en-US" altLang="zh-TW" dirty="0" smtClean="0">
              <a:latin typeface="Times New Roman" panose="02020603050405020304" pitchFamily="18" charset="0"/>
              <a:ea typeface="標楷體" panose="03000509000000000000" pitchFamily="65" charset="-120"/>
            </a:endParaRPr>
          </a:p>
          <a:p>
            <a:pPr eaLnBrk="1" hangingPunct="1">
              <a:lnSpc>
                <a:spcPct val="80000"/>
              </a:lnSpc>
              <a:spcBef>
                <a:spcPct val="50000"/>
              </a:spcBef>
              <a:buFontTx/>
              <a:buNone/>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80000"/>
              </a:lnSpc>
              <a:spcBef>
                <a:spcPct val="50000"/>
              </a:spcBef>
              <a:buFontTx/>
              <a:buNone/>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80000"/>
              </a:lnSpc>
              <a:spcBef>
                <a:spcPct val="50000"/>
              </a:spcBef>
              <a:buFontTx/>
              <a:buNone/>
            </a:pP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80000"/>
              </a:lnSpc>
              <a:spcBef>
                <a:spcPct val="50000"/>
              </a:spcBef>
              <a:buFontTx/>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主負</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責</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老師：黃俊嬴 副教授</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庫碼 助理教授</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80000"/>
              </a:lnSpc>
              <a:spcBef>
                <a:spcPct val="50000"/>
              </a:spcBef>
              <a:buFontTx/>
              <a:buNone/>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E-mail</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hlinkClick r:id="rId2"/>
              </a:rPr>
              <a:t>genin@kmu.edu.tw</a:t>
            </a:r>
            <a:r>
              <a:rPr lang="zh-TW" altLang="en-US" sz="2800" b="1"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hlinkClick r:id="rId3"/>
              </a:rPr>
              <a:t>kumar@kmu.edu.tw</a:t>
            </a:r>
            <a:endParaRPr lang="en-US" altLang="zh-TW" sz="2800" b="1" dirty="0" smtClean="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80000"/>
              </a:lnSpc>
              <a:spcBef>
                <a:spcPct val="50000"/>
              </a:spcBef>
              <a:buFontTx/>
              <a:buNone/>
            </a:pPr>
            <a:endParaRPr lang="en-US" altLang="zh-TW" sz="2800" dirty="0">
              <a:solidFill>
                <a:srgbClr val="660033"/>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50" name="Picture 2" descr="https://chem.kmu.edu.tw/images/chemlogo-0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232" y="3654377"/>
            <a:ext cx="4572000" cy="10477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kaohsiung medical university logo"/>
          <p:cNvSpPr>
            <a:spLocks noChangeAspect="1" noChangeArrowheads="1"/>
          </p:cNvSpPr>
          <p:nvPr/>
        </p:nvSpPr>
        <p:spPr bwMode="auto">
          <a:xfrm>
            <a:off x="441325" y="21034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362267" y="260667"/>
            <a:ext cx="2143125" cy="2143125"/>
          </a:xfrm>
          <a:prstGeom prst="rect">
            <a:avLst/>
          </a:prstGeom>
        </p:spPr>
      </p:pic>
    </p:spTree>
    <p:extLst>
      <p:ext uri="{BB962C8B-B14F-4D97-AF65-F5344CB8AC3E}">
        <p14:creationId xmlns:p14="http://schemas.microsoft.com/office/powerpoint/2010/main" val="111248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711624" y="1772816"/>
            <a:ext cx="7772400" cy="838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2">
                    <a:lumMod val="75000"/>
                  </a:schemeClr>
                </a:solidFill>
                <a:latin typeface="Microsoft JhengHei UI" panose="020B0604030504040204" pitchFamily="34" charset="-120"/>
                <a:ea typeface="Microsoft JhengHei UI" panose="020B0604030504040204" pitchFamily="34" charset="-120"/>
                <a:cs typeface="+mj-cs"/>
              </a:defRPr>
            </a:lvl1pPr>
          </a:lstStyle>
          <a:p>
            <a:pPr algn="ctr"/>
            <a:r>
              <a:rPr lang="zh-TW" altLang="en-US" sz="4400" b="1" dirty="0">
                <a:solidFill>
                  <a:srgbClr val="FF0000"/>
                </a:solidFill>
                <a:latin typeface="微軟正黑體" panose="020B0604030504040204" pitchFamily="34" charset="-120"/>
                <a:ea typeface="微軟正黑體" panose="020B0604030504040204" pitchFamily="34" charset="-120"/>
              </a:rPr>
              <a:t>心動不如馬上行動 </a:t>
            </a:r>
            <a:r>
              <a:rPr lang="en-US" altLang="zh-TW" sz="4400" b="1" dirty="0">
                <a:solidFill>
                  <a:srgbClr val="FF0000"/>
                </a:solidFill>
                <a:latin typeface="微軟正黑體" panose="020B0604030504040204" pitchFamily="34" charset="-120"/>
                <a:ea typeface="微軟正黑體" panose="020B0604030504040204" pitchFamily="34" charset="-120"/>
              </a:rPr>
              <a:t>!</a:t>
            </a:r>
            <a:endParaRPr lang="zh-TW" altLang="en-US" sz="4400" b="1" dirty="0">
              <a:solidFill>
                <a:srgbClr val="FF0000"/>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stretch>
            <a:fillRect/>
          </a:stretch>
        </p:blipFill>
        <p:spPr>
          <a:xfrm>
            <a:off x="7794" y="4221089"/>
            <a:ext cx="1779940" cy="2654105"/>
          </a:xfrm>
          <a:prstGeom prst="rect">
            <a:avLst/>
          </a:prstGeom>
        </p:spPr>
      </p:pic>
      <p:sp>
        <p:nvSpPr>
          <p:cNvPr id="8" name="矩形 7"/>
          <p:cNvSpPr/>
          <p:nvPr/>
        </p:nvSpPr>
        <p:spPr>
          <a:xfrm>
            <a:off x="2783632" y="3805589"/>
            <a:ext cx="8014964" cy="1077218"/>
          </a:xfrm>
          <a:prstGeom prst="rect">
            <a:avLst/>
          </a:prstGeom>
        </p:spPr>
        <p:txBody>
          <a:bodyPr wrap="square">
            <a:spAutoFit/>
          </a:bodyPr>
          <a:lstStyle/>
          <a:p>
            <a:r>
              <a:rPr lang="en-US" altLang="zh-TW" sz="3200" b="1" dirty="0">
                <a:solidFill>
                  <a:srgbClr val="FFFF00"/>
                </a:solidFill>
                <a:effectLst>
                  <a:outerShdw blurRad="38100" dist="38100" dir="2700000" algn="tl">
                    <a:srgbClr val="000000">
                      <a:alpha val="43137"/>
                    </a:srgbClr>
                  </a:outerShdw>
                </a:effectLst>
                <a:latin typeface="Arial" panose="020B0604020202020204" pitchFamily="34" charset="0"/>
              </a:rPr>
              <a:t>π</a:t>
            </a:r>
            <a:r>
              <a:rPr lang="zh-TW" altLang="en-US" sz="3200" b="1" dirty="0">
                <a:solidFill>
                  <a:srgbClr val="FFFF00"/>
                </a:solidFill>
                <a:effectLst>
                  <a:outerShdw blurRad="38100" dist="38100" dir="2700000" algn="tl">
                    <a:srgbClr val="000000">
                      <a:alpha val="43137"/>
                    </a:srgbClr>
                  </a:outerShdw>
                </a:effectLst>
                <a:latin typeface="Arial" panose="020B0604020202020204" pitchFamily="34" charset="0"/>
              </a:rPr>
              <a:t>型人才完全具備複合性、發展性、創新性、競合性這四個特征，它是</a:t>
            </a:r>
            <a:r>
              <a:rPr lang="en-US" altLang="zh-TW" sz="3200" b="1" dirty="0">
                <a:solidFill>
                  <a:srgbClr val="FFFF00"/>
                </a:solidFill>
                <a:effectLst>
                  <a:outerShdw blurRad="38100" dist="38100" dir="2700000" algn="tl">
                    <a:srgbClr val="000000">
                      <a:alpha val="43137"/>
                    </a:srgbClr>
                  </a:outerShdw>
                </a:effectLst>
                <a:latin typeface="Arial" panose="020B0604020202020204" pitchFamily="34" charset="0"/>
              </a:rPr>
              <a:t>21</a:t>
            </a:r>
            <a:r>
              <a:rPr lang="zh-TW" altLang="en-US" sz="3200" b="1" dirty="0">
                <a:solidFill>
                  <a:srgbClr val="FFFF00"/>
                </a:solidFill>
                <a:effectLst>
                  <a:outerShdw blurRad="38100" dist="38100" dir="2700000" algn="tl">
                    <a:srgbClr val="000000">
                      <a:alpha val="43137"/>
                    </a:srgbClr>
                  </a:outerShdw>
                </a:effectLst>
                <a:latin typeface="Arial" panose="020B0604020202020204" pitchFamily="34" charset="0"/>
              </a:rPr>
              <a:t>世紀人才的標準。</a:t>
            </a:r>
            <a:endParaRPr lang="zh-TW" alt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884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9755" y="1472716"/>
            <a:ext cx="10254342" cy="5078313"/>
          </a:xfrm>
          <a:prstGeom prst="rect">
            <a:avLst/>
          </a:prstGeom>
        </p:spPr>
        <p:txBody>
          <a:bodyPr wrap="square">
            <a:spAutoFit/>
          </a:bodyPr>
          <a:lstStyle/>
          <a:p>
            <a:pPr>
              <a:lnSpc>
                <a:spcPct val="150000"/>
              </a:lnSpc>
            </a:pPr>
            <a:r>
              <a:rPr lang="zh-TW" altLang="en-US" dirty="0" smtClean="0">
                <a:latin typeface="標楷體" panose="03000509000000000000" pitchFamily="65" charset="-120"/>
                <a:ea typeface="標楷體" panose="03000509000000000000" pitchFamily="65" charset="-120"/>
              </a:rPr>
              <a:t>    台灣美食舉世皆知，是吸引外籍遊客來台觀光的重要誘因之一。此外，我國所生產的各類食品亦是重要出口商品項目。然而，食安風暴為近年來台灣社會所遭遇到的嚴重問題，如近年的三聚氰胺、塑化劑、毒澱粉以及毒醬油等等事件層出不窮，不僅關係國人健康及信心，亦嚴重影響國家國際聲譽。因此，食品安全將是國內重要的探討議題之一。</a:t>
            </a:r>
            <a:endParaRPr lang="en-US" altLang="zh-TW" dirty="0" smtClean="0">
              <a:latin typeface="標楷體" panose="03000509000000000000" pitchFamily="65" charset="-120"/>
              <a:ea typeface="標楷體" panose="03000509000000000000" pitchFamily="65" charset="-120"/>
            </a:endParaRPr>
          </a:p>
          <a:p>
            <a:pPr>
              <a:lnSpc>
                <a:spcPct val="150000"/>
              </a:lnSpc>
            </a:pPr>
            <a:endParaRPr lang="en-US" altLang="zh-TW" dirty="0" smtClean="0">
              <a:latin typeface="標楷體" panose="03000509000000000000" pitchFamily="65" charset="-120"/>
              <a:ea typeface="標楷體" panose="03000509000000000000" pitchFamily="65" charset="-120"/>
            </a:endParaRPr>
          </a:p>
          <a:p>
            <a:pPr>
              <a:lnSpc>
                <a:spcPct val="150000"/>
              </a:lnSpc>
            </a:pPr>
            <a:r>
              <a:rPr lang="zh-TW" altLang="en-US" dirty="0" smtClean="0">
                <a:latin typeface="標楷體" panose="03000509000000000000" pitchFamily="65" charset="-120"/>
                <a:ea typeface="標楷體" panose="03000509000000000000" pitchFamily="65" charset="-120"/>
              </a:rPr>
              <a:t>    在積極面上，應就根本道德教育及相關專業教育著手，使國人能瞭解食品安全的重要性以及未經認證之食品添加劑對人體的危害，使食品相關從業人員能瞭解自己對國人健康的重責大任，從根本源頭杜絕食安問題。</a:t>
            </a:r>
            <a:endParaRPr lang="en-US" altLang="zh-TW" dirty="0" smtClean="0">
              <a:latin typeface="標楷體" panose="03000509000000000000" pitchFamily="65" charset="-120"/>
              <a:ea typeface="標楷體" panose="03000509000000000000" pitchFamily="65" charset="-120"/>
            </a:endParaRPr>
          </a:p>
          <a:p>
            <a:pPr>
              <a:lnSpc>
                <a:spcPct val="150000"/>
              </a:lnSpc>
            </a:pPr>
            <a:endParaRPr lang="en-US" altLang="zh-TW" dirty="0" smtClean="0">
              <a:latin typeface="標楷體" panose="03000509000000000000" pitchFamily="65" charset="-120"/>
              <a:ea typeface="標楷體" panose="03000509000000000000" pitchFamily="65" charset="-120"/>
            </a:endParaRPr>
          </a:p>
          <a:p>
            <a:pPr>
              <a:lnSpc>
                <a:spcPct val="150000"/>
              </a:lnSpc>
            </a:pPr>
            <a:r>
              <a:rPr lang="zh-TW" altLang="en-US" dirty="0" smtClean="0">
                <a:latin typeface="標楷體" panose="03000509000000000000" pitchFamily="65" charset="-120"/>
                <a:ea typeface="標楷體" panose="03000509000000000000" pitchFamily="65" charset="-120"/>
              </a:rPr>
              <a:t>    在消極面上，則應設計相關食安檢測訓練課程，使相關科系學生具有食安檢測基本知能與技術，協助國家進行大規模的食品安全檢測，或使其從事相關研究，開發更為簡便而經濟的檢驗方法，並協助訂定標準檢測流程與相關法規。</a:t>
            </a:r>
          </a:p>
        </p:txBody>
      </p:sp>
      <p:sp>
        <p:nvSpPr>
          <p:cNvPr id="6" name="Rectangle 2"/>
          <p:cNvSpPr>
            <a:spLocks noGrp="1" noChangeArrowheads="1"/>
          </p:cNvSpPr>
          <p:nvPr>
            <p:ph type="title"/>
          </p:nvPr>
        </p:nvSpPr>
        <p:spPr>
          <a:xfrm>
            <a:off x="284294" y="518076"/>
            <a:ext cx="2738826" cy="796925"/>
          </a:xfrm>
        </p:spPr>
        <p:txBody>
          <a:bodyPr>
            <a:normAutofit/>
          </a:bodyPr>
          <a:lstStyle/>
          <a:p>
            <a:pPr eaLnBrk="1" hangingPunct="1">
              <a:defRPr/>
            </a:pPr>
            <a:r>
              <a:rPr lang="zh-TW" altLang="en-US" sz="3600" dirty="0" smtClean="0">
                <a:latin typeface="標楷體" pitchFamily="65" charset="-120"/>
                <a:ea typeface="標楷體" pitchFamily="65" charset="-120"/>
              </a:rPr>
              <a:t>設立目的</a:t>
            </a:r>
            <a:endParaRPr lang="zh-TW" altLang="en-US" sz="3600" dirty="0" smtClean="0"/>
          </a:p>
        </p:txBody>
      </p:sp>
      <p:sp>
        <p:nvSpPr>
          <p:cNvPr id="7" name="矩形 6"/>
          <p:cNvSpPr/>
          <p:nvPr/>
        </p:nvSpPr>
        <p:spPr>
          <a:xfrm>
            <a:off x="7293510" y="32885"/>
            <a:ext cx="5032147" cy="369332"/>
          </a:xfrm>
          <a:prstGeom prst="rect">
            <a:avLst/>
          </a:prstGeom>
        </p:spPr>
        <p:txBody>
          <a:bodyPr wrap="none">
            <a:spAutoFit/>
          </a:bodyPr>
          <a:lstStyle/>
          <a:p>
            <a:r>
              <a:rPr lang="zh-TW" altLang="en-US" dirty="0" smtClean="0">
                <a:solidFill>
                  <a:srgbClr val="FF66FF"/>
                </a:solidFill>
                <a:latin typeface="華康雅風體W3" panose="03000309000000000000" pitchFamily="65" charset="-120"/>
                <a:ea typeface="華康雅風體W3" panose="03000309000000000000" pitchFamily="65" charset="-120"/>
              </a:rPr>
              <a:t>推展食安檢測訓練學程，培養學生學以致用能力</a:t>
            </a:r>
            <a:endParaRPr lang="zh-TW" altLang="en-US" dirty="0">
              <a:solidFill>
                <a:srgbClr val="FF66FF"/>
              </a:solidFill>
              <a:latin typeface="華康雅風體W3" panose="03000309000000000000" pitchFamily="65" charset="-120"/>
              <a:ea typeface="華康雅風體W3" panose="03000309000000000000" pitchFamily="65" charset="-120"/>
            </a:endParaRPr>
          </a:p>
        </p:txBody>
      </p:sp>
    </p:spTree>
    <p:extLst>
      <p:ext uri="{BB962C8B-B14F-4D97-AF65-F5344CB8AC3E}">
        <p14:creationId xmlns:p14="http://schemas.microsoft.com/office/powerpoint/2010/main" val="900450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4441" y="1696656"/>
            <a:ext cx="10254342" cy="4662815"/>
          </a:xfrm>
          <a:prstGeom prst="rect">
            <a:avLst/>
          </a:prstGeom>
        </p:spPr>
        <p:txBody>
          <a:bodyPr wrap="square">
            <a:spAutoFit/>
          </a:bodyPr>
          <a:lstStyle/>
          <a:p>
            <a:pPr>
              <a:lnSpc>
                <a:spcPct val="150000"/>
              </a:lnSpc>
            </a:pPr>
            <a:r>
              <a:rPr lang="zh-TW" altLang="en-US" dirty="0" smtClean="0">
                <a:latin typeface="標楷體" panose="03000509000000000000" pitchFamily="65" charset="-120"/>
                <a:ea typeface="標楷體" panose="03000509000000000000" pitchFamily="65" charset="-120"/>
              </a:rPr>
              <a:t>    進而產生一定的恫嚇能力，使食品相關從業人員不敢因利益的誘惑而輕易犧牲國人的身體健康與國家聲望。對化學系而言，對本國食安問題應能有重要的貢獻，其中首推設計並推展食安檢測訓練課程。</a:t>
            </a:r>
            <a:endParaRPr lang="en-US" altLang="zh-TW" dirty="0" smtClean="0">
              <a:latin typeface="標楷體" panose="03000509000000000000" pitchFamily="65" charset="-120"/>
              <a:ea typeface="標楷體" panose="03000509000000000000" pitchFamily="65" charset="-120"/>
            </a:endParaRPr>
          </a:p>
          <a:p>
            <a:pPr>
              <a:lnSpc>
                <a:spcPct val="150000"/>
              </a:lnSpc>
            </a:pPr>
            <a:endParaRPr lang="en-US" altLang="zh-TW" dirty="0" smtClean="0">
              <a:latin typeface="標楷體" panose="03000509000000000000" pitchFamily="65" charset="-120"/>
              <a:ea typeface="標楷體" panose="03000509000000000000" pitchFamily="65" charset="-120"/>
            </a:endParaRPr>
          </a:p>
          <a:p>
            <a:pPr>
              <a:lnSpc>
                <a:spcPct val="150000"/>
              </a:lnSpc>
            </a:pPr>
            <a:r>
              <a:rPr lang="zh-TW" altLang="en-US" dirty="0" smtClean="0">
                <a:latin typeface="標楷體" panose="03000509000000000000" pitchFamily="65" charset="-120"/>
                <a:ea typeface="標楷體" panose="03000509000000000000" pitchFamily="65" charset="-120"/>
              </a:rPr>
              <a:t>    藉由該課程使學士班學生能綜合所學之化學知識，瞭解化學在分析檢測領域所能扮演的重要角色，使其能學以致用，進而啟發其興趣，能進一步參與及協助相關化學研究與技術的發展。</a:t>
            </a:r>
            <a:endParaRPr lang="en-US" altLang="zh-TW" dirty="0" smtClean="0">
              <a:latin typeface="標楷體" panose="03000509000000000000" pitchFamily="65" charset="-120"/>
              <a:ea typeface="標楷體" panose="03000509000000000000" pitchFamily="65" charset="-120"/>
            </a:endParaRPr>
          </a:p>
          <a:p>
            <a:pPr>
              <a:lnSpc>
                <a:spcPct val="150000"/>
              </a:lnSpc>
            </a:pPr>
            <a:endParaRPr lang="en-US" altLang="zh-TW" dirty="0" smtClean="0">
              <a:latin typeface="標楷體" panose="03000509000000000000" pitchFamily="65" charset="-120"/>
              <a:ea typeface="標楷體" panose="03000509000000000000" pitchFamily="65" charset="-120"/>
            </a:endParaRPr>
          </a:p>
          <a:p>
            <a:pPr>
              <a:lnSpc>
                <a:spcPct val="150000"/>
              </a:lnSpc>
            </a:pPr>
            <a:r>
              <a:rPr lang="zh-TW" altLang="en-US" dirty="0" smtClean="0">
                <a:latin typeface="標楷體" panose="03000509000000000000" pitchFamily="65" charset="-120"/>
                <a:ea typeface="標楷體" panose="03000509000000000000" pitchFamily="65" charset="-120"/>
              </a:rPr>
              <a:t>    此外，為了讓產業界知悉學生就學期間所學科目，學生理解就學期間所學科目，以及有機會應用並熟練食安檢測課程所得到的知識與技術，若可以同時在現有的基礎上推動產業實習印證所學，讓產業界獲得所需人力、學術界老師能夠教研合一與學生一畢業即可就業，即可讓</a:t>
            </a:r>
            <a:r>
              <a:rPr lang="zh-TW" altLang="en-US" b="1" dirty="0" smtClean="0">
                <a:latin typeface="標楷體" panose="03000509000000000000" pitchFamily="65" charset="-120"/>
                <a:ea typeface="標楷體" panose="03000509000000000000" pitchFamily="65" charset="-120"/>
              </a:rPr>
              <a:t>業界</a:t>
            </a:r>
            <a:r>
              <a:rPr lang="zh-TW" altLang="en-US"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學界</a:t>
            </a:r>
            <a:r>
              <a:rPr lang="zh-TW" altLang="en-US" dirty="0" smtClean="0">
                <a:latin typeface="標楷體" panose="03000509000000000000" pitchFamily="65" charset="-120"/>
                <a:ea typeface="標楷體" panose="03000509000000000000" pitchFamily="65" charset="-120"/>
              </a:rPr>
              <a:t>及</a:t>
            </a:r>
            <a:r>
              <a:rPr lang="zh-TW" altLang="en-US" b="1" dirty="0" smtClean="0">
                <a:latin typeface="標楷體" panose="03000509000000000000" pitchFamily="65" charset="-120"/>
                <a:ea typeface="標楷體" panose="03000509000000000000" pitchFamily="65" charset="-120"/>
              </a:rPr>
              <a:t>學生</a:t>
            </a:r>
            <a:r>
              <a:rPr lang="zh-TW" altLang="en-US" dirty="0" smtClean="0">
                <a:latin typeface="標楷體" panose="03000509000000000000" pitchFamily="65" charset="-120"/>
                <a:ea typeface="標楷體" panose="03000509000000000000" pitchFamily="65" charset="-120"/>
              </a:rPr>
              <a:t>三方面形成良性互動，共創三贏。</a:t>
            </a:r>
            <a:endParaRPr lang="zh-TW" altLang="en-US" dirty="0">
              <a:latin typeface="標楷體" panose="03000509000000000000" pitchFamily="65" charset="-120"/>
              <a:ea typeface="標楷體" panose="03000509000000000000" pitchFamily="65" charset="-120"/>
            </a:endParaRPr>
          </a:p>
        </p:txBody>
      </p:sp>
      <p:sp>
        <p:nvSpPr>
          <p:cNvPr id="6" name="Rectangle 2"/>
          <p:cNvSpPr>
            <a:spLocks noGrp="1" noChangeArrowheads="1"/>
          </p:cNvSpPr>
          <p:nvPr>
            <p:ph type="title"/>
          </p:nvPr>
        </p:nvSpPr>
        <p:spPr>
          <a:xfrm>
            <a:off x="284294" y="518076"/>
            <a:ext cx="2738826" cy="796925"/>
          </a:xfrm>
        </p:spPr>
        <p:txBody>
          <a:bodyPr>
            <a:normAutofit/>
          </a:bodyPr>
          <a:lstStyle/>
          <a:p>
            <a:pPr eaLnBrk="1" hangingPunct="1">
              <a:defRPr/>
            </a:pPr>
            <a:r>
              <a:rPr lang="zh-TW" altLang="en-US" sz="3600" dirty="0" smtClean="0">
                <a:latin typeface="標楷體" pitchFamily="65" charset="-120"/>
                <a:ea typeface="標楷體" pitchFamily="65" charset="-120"/>
              </a:rPr>
              <a:t>設立目的</a:t>
            </a:r>
            <a:endParaRPr lang="zh-TW" altLang="en-US" sz="3600" dirty="0" smtClean="0"/>
          </a:p>
        </p:txBody>
      </p:sp>
      <p:sp>
        <p:nvSpPr>
          <p:cNvPr id="7" name="矩形 6"/>
          <p:cNvSpPr/>
          <p:nvPr/>
        </p:nvSpPr>
        <p:spPr>
          <a:xfrm>
            <a:off x="7293510" y="32885"/>
            <a:ext cx="5032147" cy="369332"/>
          </a:xfrm>
          <a:prstGeom prst="rect">
            <a:avLst/>
          </a:prstGeom>
        </p:spPr>
        <p:txBody>
          <a:bodyPr wrap="none">
            <a:spAutoFit/>
          </a:bodyPr>
          <a:lstStyle/>
          <a:p>
            <a:r>
              <a:rPr lang="zh-TW" altLang="en-US" dirty="0" smtClean="0">
                <a:solidFill>
                  <a:srgbClr val="FF66FF"/>
                </a:solidFill>
                <a:latin typeface="華康雅風體W3" panose="03000309000000000000" pitchFamily="65" charset="-120"/>
                <a:ea typeface="華康雅風體W3" panose="03000309000000000000" pitchFamily="65" charset="-120"/>
              </a:rPr>
              <a:t>推展食安檢測訓練學程，培養學生學以致用能力</a:t>
            </a:r>
            <a:endParaRPr lang="zh-TW" altLang="en-US" dirty="0">
              <a:solidFill>
                <a:srgbClr val="FF66FF"/>
              </a:solidFill>
              <a:latin typeface="華康雅風體W3" panose="03000309000000000000" pitchFamily="65" charset="-120"/>
              <a:ea typeface="華康雅風體W3" panose="03000309000000000000" pitchFamily="65" charset="-120"/>
            </a:endParaRPr>
          </a:p>
        </p:txBody>
      </p:sp>
    </p:spTree>
    <p:extLst>
      <p:ext uri="{BB962C8B-B14F-4D97-AF65-F5344CB8AC3E}">
        <p14:creationId xmlns:p14="http://schemas.microsoft.com/office/powerpoint/2010/main" val="2036316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5269" y="569976"/>
            <a:ext cx="6648351" cy="796925"/>
          </a:xfrm>
        </p:spPr>
        <p:txBody>
          <a:bodyPr>
            <a:normAutofit/>
          </a:bodyPr>
          <a:lstStyle/>
          <a:p>
            <a:pPr>
              <a:defRPr/>
            </a:pPr>
            <a:r>
              <a:rPr lang="zh-TW" altLang="en-US" sz="3000" b="1" dirty="0" smtClean="0">
                <a:latin typeface="標楷體" pitchFamily="65" charset="-120"/>
                <a:ea typeface="標楷體" pitchFamily="65" charset="-120"/>
              </a:rPr>
              <a:t>開設</a:t>
            </a:r>
            <a:r>
              <a:rPr lang="zh-TW" altLang="en-US" sz="3000" b="1" dirty="0">
                <a:latin typeface="標楷體" pitchFamily="65" charset="-120"/>
                <a:ea typeface="標楷體" pitchFamily="65" charset="-120"/>
              </a:rPr>
              <a:t>食品安全檢測分析訓練課程</a:t>
            </a:r>
          </a:p>
        </p:txBody>
      </p:sp>
      <p:sp>
        <p:nvSpPr>
          <p:cNvPr id="4" name="矩形 3"/>
          <p:cNvSpPr/>
          <p:nvPr/>
        </p:nvSpPr>
        <p:spPr>
          <a:xfrm>
            <a:off x="7293510" y="32885"/>
            <a:ext cx="5032147" cy="369332"/>
          </a:xfrm>
          <a:prstGeom prst="rect">
            <a:avLst/>
          </a:prstGeom>
        </p:spPr>
        <p:txBody>
          <a:bodyPr wrap="none">
            <a:spAutoFit/>
          </a:bodyPr>
          <a:lstStyle/>
          <a:p>
            <a:r>
              <a:rPr lang="zh-TW" altLang="en-US" dirty="0" smtClean="0">
                <a:solidFill>
                  <a:srgbClr val="FF66FF"/>
                </a:solidFill>
                <a:latin typeface="華康雅風體W3" panose="03000309000000000000" pitchFamily="65" charset="-120"/>
                <a:ea typeface="華康雅風體W3" panose="03000309000000000000" pitchFamily="65" charset="-120"/>
              </a:rPr>
              <a:t>推展食安檢測訓練學程，培養學生學以致用能力</a:t>
            </a:r>
            <a:endParaRPr lang="zh-TW" altLang="en-US" dirty="0">
              <a:solidFill>
                <a:srgbClr val="FF66FF"/>
              </a:solidFill>
              <a:latin typeface="華康雅風體W3" panose="03000309000000000000" pitchFamily="65" charset="-120"/>
              <a:ea typeface="華康雅風體W3" panose="03000309000000000000" pitchFamily="65" charset="-120"/>
            </a:endParaRPr>
          </a:p>
        </p:txBody>
      </p:sp>
      <p:sp>
        <p:nvSpPr>
          <p:cNvPr id="6" name="矩形 5"/>
          <p:cNvSpPr/>
          <p:nvPr/>
        </p:nvSpPr>
        <p:spPr>
          <a:xfrm>
            <a:off x="1171575" y="2005076"/>
            <a:ext cx="10126825" cy="3831818"/>
          </a:xfrm>
          <a:prstGeom prst="rect">
            <a:avLst/>
          </a:prstGeom>
        </p:spPr>
        <p:txBody>
          <a:bodyPr wrap="square">
            <a:spAutoFit/>
          </a:bodyPr>
          <a:lstStyle/>
          <a:p>
            <a:pPr>
              <a:lnSpc>
                <a:spcPct val="15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將本系所開設之分析化學及儀器分析化學課程中與食品安全檢測較為相關的課程內容，例如樣品前處理、分離科學、質譜、拉曼光譜及電化學等，重新融合重整，開設”</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食品安全檢測</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課程使學生學習這些分析技術在食品安全檢測上的應用與作法。使學生能進一步瞭解分析化學及其它化學專業領域如何實際應用於食安檢測分析。課程內容除了著重分析化學在食品安全的應用上，另外亦會加入”</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食品安全基礎知識</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食品毒理概述</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”以及”</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食品添加物簡介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”等食品安全相關主題，以期修習本課程後可以對食品安全有更深入的了解。</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本學院目前建立院級食品安全檢測實驗室，並提供</a:t>
            </a:r>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rPr>
              <a:t>螢光光譜儀、氣相層析儀</a:t>
            </a:r>
            <a:r>
              <a:rPr lang="en-US" altLang="zh-TW" u="sng" dirty="0" smtClean="0">
                <a:latin typeface="Times New Roman" panose="02020603050405020304" pitchFamily="18" charset="0"/>
                <a:ea typeface="標楷體" panose="03000509000000000000" pitchFamily="65" charset="-120"/>
                <a:cs typeface="Times New Roman" panose="02020603050405020304" pitchFamily="18" charset="0"/>
              </a:rPr>
              <a:t>(GC)</a:t>
            </a:r>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rPr>
              <a:t>以及高效能液相層析儀</a:t>
            </a:r>
            <a:r>
              <a:rPr lang="en-US" altLang="zh-TW" u="sng" dirty="0" smtClean="0">
                <a:latin typeface="Times New Roman" panose="02020603050405020304" pitchFamily="18" charset="0"/>
                <a:ea typeface="標楷體" panose="03000509000000000000" pitchFamily="65" charset="-120"/>
                <a:cs typeface="Times New Roman" panose="02020603050405020304" pitchFamily="18" charset="0"/>
              </a:rPr>
              <a:t>(HPLC)</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等儀器。讓修習食安相關檢測課程學生可以更進一步熟悉各種食安檢測儀器的操作與檢測步驟。</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20118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243509583"/>
              </p:ext>
            </p:extLst>
          </p:nvPr>
        </p:nvGraphicFramePr>
        <p:xfrm>
          <a:off x="526092" y="1070434"/>
          <a:ext cx="11110589" cy="4152919"/>
        </p:xfrm>
        <a:graphic>
          <a:graphicData uri="http://schemas.openxmlformats.org/drawingml/2006/table">
            <a:tbl>
              <a:tblPr firstRow="1" firstCol="1" bandRow="1">
                <a:tableStyleId>{5C22544A-7EE6-4342-B048-85BDC9FD1C3A}</a:tableStyleId>
              </a:tblPr>
              <a:tblGrid>
                <a:gridCol w="1858230"/>
                <a:gridCol w="2316117"/>
                <a:gridCol w="2655283"/>
                <a:gridCol w="998644"/>
                <a:gridCol w="1262139"/>
                <a:gridCol w="735150"/>
                <a:gridCol w="1285026"/>
              </a:tblGrid>
              <a:tr h="749295">
                <a:tc>
                  <a:txBody>
                    <a:bodyPr/>
                    <a:lstStyle/>
                    <a:p>
                      <a:pPr algn="ctr">
                        <a:lnSpc>
                          <a:spcPts val="1200"/>
                        </a:lnSpc>
                        <a:spcBef>
                          <a:spcPts val="1200"/>
                        </a:spcBef>
                        <a:spcAft>
                          <a:spcPts val="0"/>
                        </a:spcAft>
                      </a:pP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開課</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課程</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名稱</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學分</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數</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開課</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年級</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學期</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備註</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524374">
                <a:tc rowSpan="5">
                  <a:txBody>
                    <a:bodyPr/>
                    <a:lstStyle/>
                    <a:p>
                      <a:pPr marL="71755" marR="71755" algn="ctr">
                        <a:lnSpc>
                          <a:spcPts val="1200"/>
                        </a:lnSpc>
                        <a:spcBef>
                          <a:spcPts val="1200"/>
                        </a:spcBef>
                        <a:spcAft>
                          <a:spcPts val="0"/>
                        </a:spcAft>
                      </a:pP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核心課程</a:t>
                      </a:r>
                    </a:p>
                  </a:txBody>
                  <a:tcPr marL="68580" marR="68580" marT="0" marB="0" vert="eaVert" anchor="ct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醫藥</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暨應用化學系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食品</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化學</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上</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749295">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醫藥</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暨應用化學系</a:t>
                      </a:r>
                    </a:p>
                  </a:txBody>
                  <a:tcPr marL="68580" marR="68580" marT="0" marB="0"/>
                </a:tc>
                <a:tc>
                  <a:txBody>
                    <a:bodyPr/>
                    <a:lstStyle/>
                    <a:p>
                      <a:pPr algn="ctr">
                        <a:lnSpc>
                          <a:spcPts val="1200"/>
                        </a:lnSpc>
                        <a:spcBef>
                          <a:spcPts val="1200"/>
                        </a:spcBef>
                        <a:spcAft>
                          <a:spcPts val="0"/>
                        </a:spcAft>
                      </a:pPr>
                      <a:endParaRPr lang="en-US" altLang="zh-TW" sz="2000" b="1" kern="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0" dirty="0" smtClean="0">
                          <a:effectLst/>
                          <a:latin typeface="Times New Roman" panose="02020603050405020304" pitchFamily="18" charset="0"/>
                          <a:ea typeface="標楷體" panose="03000509000000000000" pitchFamily="65" charset="-120"/>
                          <a:cs typeface="Times New Roman" panose="02020603050405020304" pitchFamily="18" charset="0"/>
                        </a:rPr>
                        <a:t>食品</a:t>
                      </a:r>
                      <a:r>
                        <a:rPr lang="zh-TW" sz="2000" b="1" kern="0" dirty="0">
                          <a:effectLst/>
                          <a:latin typeface="Times New Roman" panose="02020603050405020304" pitchFamily="18" charset="0"/>
                          <a:ea typeface="標楷體" panose="03000509000000000000" pitchFamily="65" charset="-120"/>
                          <a:cs typeface="Times New Roman" panose="02020603050405020304" pitchFamily="18" charset="0"/>
                        </a:rPr>
                        <a:t>分析與品質管制</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下</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524374">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醫藥</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暨應用化學系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儀器</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分析</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上</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524374">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公共</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衛生學系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食品</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衛生與安全</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下</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1081207">
                <a:tc vMerge="1">
                  <a:txBody>
                    <a:bodyPr/>
                    <a:lstStyle/>
                    <a:p>
                      <a:endParaRPr lang="zh-TW" altLang="en-US"/>
                    </a:p>
                  </a:txBody>
                  <a:tcPr/>
                </a:tc>
                <a:tc gridSpan="6">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以上</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課程為學程核心課程，至少需選讀</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_</a:t>
                      </a:r>
                      <a:r>
                        <a:rPr lang="en-US" sz="2000" b="1" u="sng" kern="100" dirty="0">
                          <a:effectLst/>
                          <a:latin typeface="Times New Roman" panose="02020603050405020304" pitchFamily="18" charset="0"/>
                          <a:ea typeface="標楷體" panose="03000509000000000000" pitchFamily="65" charset="-120"/>
                          <a:cs typeface="Times New Roman" panose="02020603050405020304" pitchFamily="18" charset="0"/>
                        </a:rPr>
                        <a:t>_4_</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學分</a:t>
                      </a: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36028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842891016"/>
              </p:ext>
            </p:extLst>
          </p:nvPr>
        </p:nvGraphicFramePr>
        <p:xfrm>
          <a:off x="231389" y="615193"/>
          <a:ext cx="11505499" cy="5357361"/>
        </p:xfrm>
        <a:graphic>
          <a:graphicData uri="http://schemas.openxmlformats.org/drawingml/2006/table">
            <a:tbl>
              <a:tblPr firstRow="1" firstCol="1" bandRow="1">
                <a:tableStyleId>{5C22544A-7EE6-4342-B048-85BDC9FD1C3A}</a:tableStyleId>
              </a:tblPr>
              <a:tblGrid>
                <a:gridCol w="1662980"/>
                <a:gridCol w="3247703"/>
                <a:gridCol w="2344728"/>
                <a:gridCol w="1140759"/>
                <a:gridCol w="1441751"/>
                <a:gridCol w="839768"/>
                <a:gridCol w="827810"/>
              </a:tblGrid>
              <a:tr h="784678">
                <a:tc rowSpan="10">
                  <a:txBody>
                    <a:bodyPr/>
                    <a:lstStyle/>
                    <a:p>
                      <a:pPr algn="ctr">
                        <a:lnSpc>
                          <a:spcPts val="1200"/>
                        </a:lnSpc>
                        <a:spcBef>
                          <a:spcPts val="1200"/>
                        </a:spcBef>
                        <a:spcAft>
                          <a:spcPts val="0"/>
                        </a:spcAft>
                      </a:pP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選修課程</a:t>
                      </a:r>
                    </a:p>
                  </a:txBody>
                  <a:tcPr marL="68580" marR="68580" marT="0" marB="0" anchor="ct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開課</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課程</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名稱</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學分</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數</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開課</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年級</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學期</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備註</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醫藥</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暨應用化學系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藥物</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分析化學</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上</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醫藥</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暨應用化學系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分離</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技術</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下</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公共</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衛生學系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工業與</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環境毒物</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下</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香</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粧品學系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毒</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理學</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上</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藥學</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公共</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衛生學概論</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下</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smtClean="0">
                          <a:effectLst/>
                          <a:latin typeface="Times New Roman" panose="02020603050405020304" pitchFamily="18" charset="0"/>
                          <a:ea typeface="標楷體" panose="03000509000000000000" pitchFamily="65" charset="-120"/>
                          <a:cs typeface="Times New Roman" panose="02020603050405020304" pitchFamily="18" charset="0"/>
                        </a:rPr>
                        <a:t>公共</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衛生學系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環境</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分析</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下</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醫學</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檢驗生物技術學系</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臨床</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毒物學</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上</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318143">
                <a:tc vMerge="1">
                  <a:txBody>
                    <a:bodyPr/>
                    <a:lstStyle/>
                    <a:p>
                      <a:endParaRPr lang="zh-TW" altLang="en-US"/>
                    </a:p>
                  </a:txBody>
                  <a:tcPr/>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通</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識教育中心</a:t>
                      </a: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營養</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與健康</a:t>
                      </a: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en-US"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上</a:t>
                      </a:r>
                      <a:endPar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ctr">
                        <a:lnSpc>
                          <a:spcPts val="1200"/>
                        </a:lnSpc>
                        <a:spcBef>
                          <a:spcPts val="1200"/>
                        </a:spcBef>
                        <a:spcAft>
                          <a:spcPts val="0"/>
                        </a:spcAft>
                      </a:pPr>
                      <a:r>
                        <a:rPr lang="en-US" sz="2000" b="1" kern="100">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sz="2000" b="1"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r h="915083">
                <a:tc vMerge="1">
                  <a:txBody>
                    <a:bodyPr/>
                    <a:lstStyle/>
                    <a:p>
                      <a:endParaRPr lang="zh-TW" altLang="en-US"/>
                    </a:p>
                  </a:txBody>
                  <a:tcPr/>
                </a:tc>
                <a:tc gridSpan="6">
                  <a:txBody>
                    <a:bodyPr/>
                    <a:lstStyle/>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endParaRPr lang="en-US" alt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1200"/>
                        </a:lnSpc>
                        <a:spcBef>
                          <a:spcPts val="1200"/>
                        </a:spcBef>
                        <a:spcAft>
                          <a:spcPts val="0"/>
                        </a:spcAft>
                      </a:pPr>
                      <a:r>
                        <a:rPr lang="zh-TW" sz="20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以上</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課程為學程選修課程，至少需選讀</a:t>
                      </a:r>
                      <a:r>
                        <a:rPr lang="en-US" sz="2000" b="1" kern="100" dirty="0">
                          <a:effectLst/>
                          <a:latin typeface="Times New Roman" panose="02020603050405020304" pitchFamily="18" charset="0"/>
                          <a:ea typeface="標楷體" panose="03000509000000000000" pitchFamily="65" charset="-120"/>
                          <a:cs typeface="Times New Roman" panose="02020603050405020304" pitchFamily="18" charset="0"/>
                        </a:rPr>
                        <a:t>_</a:t>
                      </a:r>
                      <a:r>
                        <a:rPr lang="en-US" sz="2000" b="1" u="sng" kern="100" dirty="0">
                          <a:effectLst/>
                          <a:latin typeface="Times New Roman" panose="02020603050405020304" pitchFamily="18" charset="0"/>
                          <a:ea typeface="標楷體" panose="03000509000000000000" pitchFamily="65" charset="-120"/>
                          <a:cs typeface="Times New Roman" panose="02020603050405020304" pitchFamily="18" charset="0"/>
                        </a:rPr>
                        <a:t>_4__</a:t>
                      </a:r>
                      <a:r>
                        <a:rPr lang="zh-TW" sz="2000" b="1" kern="100" dirty="0">
                          <a:effectLst/>
                          <a:latin typeface="Times New Roman" panose="02020603050405020304" pitchFamily="18" charset="0"/>
                          <a:ea typeface="標楷體" panose="03000509000000000000" pitchFamily="65" charset="-120"/>
                          <a:cs typeface="Times New Roman" panose="02020603050405020304" pitchFamily="18" charset="0"/>
                        </a:rPr>
                        <a:t>學分</a:t>
                      </a: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01496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b="4620"/>
          <a:stretch/>
        </p:blipFill>
        <p:spPr>
          <a:xfrm>
            <a:off x="6905861" y="88402"/>
            <a:ext cx="5114689" cy="6867331"/>
          </a:xfrm>
          <a:prstGeom prst="rect">
            <a:avLst/>
          </a:prstGeom>
        </p:spPr>
      </p:pic>
      <p:sp>
        <p:nvSpPr>
          <p:cNvPr id="3" name="矩形 2"/>
          <p:cNvSpPr/>
          <p:nvPr/>
        </p:nvSpPr>
        <p:spPr>
          <a:xfrm>
            <a:off x="7293510" y="32885"/>
            <a:ext cx="5032147" cy="369332"/>
          </a:xfrm>
          <a:prstGeom prst="rect">
            <a:avLst/>
          </a:prstGeom>
        </p:spPr>
        <p:txBody>
          <a:bodyPr wrap="none">
            <a:spAutoFit/>
          </a:bodyPr>
          <a:lstStyle/>
          <a:p>
            <a:r>
              <a:rPr lang="zh-TW" altLang="en-US" dirty="0" smtClean="0">
                <a:solidFill>
                  <a:srgbClr val="FF66FF"/>
                </a:solidFill>
                <a:latin typeface="華康雅風體W3" panose="03000309000000000000" pitchFamily="65" charset="-120"/>
                <a:ea typeface="華康雅風體W3" panose="03000309000000000000" pitchFamily="65" charset="-120"/>
              </a:rPr>
              <a:t>推展食安檢測訓練學程，培養學生學以致用能力</a:t>
            </a:r>
            <a:endParaRPr lang="zh-TW" altLang="en-US" dirty="0">
              <a:solidFill>
                <a:srgbClr val="FF66FF"/>
              </a:solidFill>
              <a:latin typeface="華康雅風體W3" panose="03000309000000000000" pitchFamily="65" charset="-120"/>
              <a:ea typeface="華康雅風體W3" panose="03000309000000000000" pitchFamily="65" charset="-120"/>
            </a:endParaRPr>
          </a:p>
        </p:txBody>
      </p:sp>
      <p:pic>
        <p:nvPicPr>
          <p:cNvPr id="4" name="Picture 3"/>
          <p:cNvPicPr>
            <a:picLocks noChangeAspect="1"/>
          </p:cNvPicPr>
          <p:nvPr/>
        </p:nvPicPr>
        <p:blipFill>
          <a:blip r:embed="rId3"/>
          <a:stretch>
            <a:fillRect/>
          </a:stretch>
        </p:blipFill>
        <p:spPr>
          <a:xfrm>
            <a:off x="3144805" y="4024340"/>
            <a:ext cx="3039579" cy="1595779"/>
          </a:xfrm>
          <a:prstGeom prst="rect">
            <a:avLst/>
          </a:prstGeom>
        </p:spPr>
      </p:pic>
      <p:pic>
        <p:nvPicPr>
          <p:cNvPr id="5" name="Picture 4"/>
          <p:cNvPicPr>
            <a:picLocks noChangeAspect="1"/>
          </p:cNvPicPr>
          <p:nvPr/>
        </p:nvPicPr>
        <p:blipFill>
          <a:blip r:embed="rId4"/>
          <a:stretch>
            <a:fillRect/>
          </a:stretch>
        </p:blipFill>
        <p:spPr>
          <a:xfrm>
            <a:off x="102978" y="840780"/>
            <a:ext cx="2562225" cy="3981450"/>
          </a:xfrm>
          <a:prstGeom prst="rect">
            <a:avLst/>
          </a:prstGeom>
        </p:spPr>
      </p:pic>
      <p:pic>
        <p:nvPicPr>
          <p:cNvPr id="1028" name="Picture 4" descr="Image result for gc-fid shimadz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216" y="1266230"/>
            <a:ext cx="3138555" cy="22558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28959" y="119062"/>
            <a:ext cx="6648351" cy="796925"/>
          </a:xfrm>
        </p:spPr>
        <p:txBody>
          <a:bodyPr>
            <a:normAutofit/>
          </a:bodyPr>
          <a:lstStyle/>
          <a:p>
            <a:pPr>
              <a:defRPr/>
            </a:pPr>
            <a:r>
              <a:rPr lang="en-US" altLang="zh-TW" sz="3000" b="1" u="sng" dirty="0" smtClean="0">
                <a:latin typeface="Times New Roman" panose="02020603050405020304" pitchFamily="18" charset="0"/>
                <a:ea typeface="標楷體" pitchFamily="65" charset="-120"/>
                <a:cs typeface="Times New Roman" panose="02020603050405020304" pitchFamily="18" charset="0"/>
              </a:rPr>
              <a:t>Analytical Instruments to practice</a:t>
            </a:r>
            <a:endParaRPr lang="zh-TW" altLang="en-US" sz="3000" b="1" u="sng" dirty="0">
              <a:latin typeface="Times New Roman" panose="02020603050405020304" pitchFamily="18" charset="0"/>
              <a:ea typeface="標楷體" pitchFamily="65" charset="-120"/>
              <a:cs typeface="Times New Roman" panose="02020603050405020304" pitchFamily="18" charset="0"/>
            </a:endParaRPr>
          </a:p>
        </p:txBody>
      </p:sp>
      <p:sp>
        <p:nvSpPr>
          <p:cNvPr id="7" name="Rectangle 6"/>
          <p:cNvSpPr/>
          <p:nvPr/>
        </p:nvSpPr>
        <p:spPr>
          <a:xfrm>
            <a:off x="765972" y="4677503"/>
            <a:ext cx="1236236" cy="369332"/>
          </a:xfrm>
          <a:prstGeom prst="rect">
            <a:avLst/>
          </a:prstGeom>
        </p:spPr>
        <p:txBody>
          <a:bodyPr wrap="none">
            <a:spAutoFit/>
          </a:bodyPr>
          <a:lstStyle/>
          <a:p>
            <a:r>
              <a:rPr lang="en-US" altLang="zh-TW" b="1" dirty="0" smtClean="0">
                <a:latin typeface="Times New Roman" panose="02020603050405020304" pitchFamily="18" charset="0"/>
                <a:ea typeface="標楷體" pitchFamily="65" charset="-120"/>
                <a:cs typeface="Times New Roman" panose="02020603050405020304" pitchFamily="18" charset="0"/>
              </a:rPr>
              <a:t>HPLC-UV</a:t>
            </a:r>
            <a:endParaRPr lang="en-US" dirty="0"/>
          </a:p>
        </p:txBody>
      </p:sp>
      <p:sp>
        <p:nvSpPr>
          <p:cNvPr id="10" name="Rectangle 9"/>
          <p:cNvSpPr/>
          <p:nvPr/>
        </p:nvSpPr>
        <p:spPr>
          <a:xfrm>
            <a:off x="4014739" y="3466550"/>
            <a:ext cx="1005403" cy="369332"/>
          </a:xfrm>
          <a:prstGeom prst="rect">
            <a:avLst/>
          </a:prstGeom>
        </p:spPr>
        <p:txBody>
          <a:bodyPr wrap="none">
            <a:spAutoFit/>
          </a:bodyPr>
          <a:lstStyle/>
          <a:p>
            <a:r>
              <a:rPr lang="en-US" altLang="zh-TW" b="1" dirty="0" smtClean="0">
                <a:latin typeface="Times New Roman" panose="02020603050405020304" pitchFamily="18" charset="0"/>
                <a:ea typeface="標楷體" pitchFamily="65" charset="-120"/>
                <a:cs typeface="Times New Roman" panose="02020603050405020304" pitchFamily="18" charset="0"/>
              </a:rPr>
              <a:t>GC-FID</a:t>
            </a:r>
            <a:endParaRPr lang="en-US" dirty="0"/>
          </a:p>
        </p:txBody>
      </p:sp>
      <p:sp>
        <p:nvSpPr>
          <p:cNvPr id="11" name="Rectangle 10"/>
          <p:cNvSpPr/>
          <p:nvPr/>
        </p:nvSpPr>
        <p:spPr>
          <a:xfrm>
            <a:off x="4405548" y="5439245"/>
            <a:ext cx="518091" cy="369332"/>
          </a:xfrm>
          <a:prstGeom prst="rect">
            <a:avLst/>
          </a:prstGeom>
        </p:spPr>
        <p:txBody>
          <a:bodyPr wrap="none">
            <a:spAutoFit/>
          </a:bodyPr>
          <a:lstStyle/>
          <a:p>
            <a:r>
              <a:rPr lang="en-US" altLang="zh-TW" b="1" dirty="0" smtClean="0">
                <a:latin typeface="Times New Roman" panose="02020603050405020304" pitchFamily="18" charset="0"/>
                <a:ea typeface="標楷體" pitchFamily="65" charset="-120"/>
                <a:cs typeface="Times New Roman" panose="02020603050405020304" pitchFamily="18" charset="0"/>
              </a:rPr>
              <a:t>UV</a:t>
            </a:r>
            <a:endParaRPr lang="en-US" dirty="0"/>
          </a:p>
        </p:txBody>
      </p:sp>
      <p:sp>
        <p:nvSpPr>
          <p:cNvPr id="12" name="Rectangle 11"/>
          <p:cNvSpPr/>
          <p:nvPr/>
        </p:nvSpPr>
        <p:spPr>
          <a:xfrm>
            <a:off x="8594961" y="609947"/>
            <a:ext cx="1584088" cy="461665"/>
          </a:xfrm>
          <a:prstGeom prst="rect">
            <a:avLst/>
          </a:prstGeom>
        </p:spPr>
        <p:txBody>
          <a:bodyPr wrap="none">
            <a:spAutoFit/>
          </a:bodyPr>
          <a:lstStyle/>
          <a:p>
            <a:r>
              <a:rPr lang="en-US" altLang="zh-TW" sz="2400" b="1" dirty="0" smtClean="0">
                <a:solidFill>
                  <a:srgbClr val="7030A0"/>
                </a:solidFill>
                <a:latin typeface="Times New Roman" panose="02020603050405020304" pitchFamily="18" charset="0"/>
                <a:ea typeface="標楷體" pitchFamily="65" charset="-120"/>
                <a:cs typeface="Times New Roman" panose="02020603050405020304" pitchFamily="18" charset="0"/>
              </a:rPr>
              <a:t>Certificate</a:t>
            </a:r>
            <a:endParaRPr lang="en-US" sz="2400" dirty="0">
              <a:solidFill>
                <a:srgbClr val="7030A0"/>
              </a:solidFill>
            </a:endParaRPr>
          </a:p>
        </p:txBody>
      </p:sp>
      <p:sp>
        <p:nvSpPr>
          <p:cNvPr id="13" name="Rectangle 2"/>
          <p:cNvSpPr txBox="1">
            <a:spLocks noChangeArrowheads="1"/>
          </p:cNvSpPr>
          <p:nvPr/>
        </p:nvSpPr>
        <p:spPr>
          <a:xfrm>
            <a:off x="3397884" y="6122391"/>
            <a:ext cx="6648351" cy="796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zh-TW" sz="3000" b="1" dirty="0" smtClean="0">
                <a:solidFill>
                  <a:srgbClr val="00B050"/>
                </a:solidFill>
                <a:latin typeface="Times New Roman" panose="02020603050405020304" pitchFamily="18" charset="0"/>
                <a:ea typeface="標楷體" pitchFamily="65" charset="-120"/>
                <a:cs typeface="Times New Roman" panose="02020603050405020304" pitchFamily="18" charset="0"/>
              </a:rPr>
              <a:t>Food Safety = Public Health</a:t>
            </a:r>
            <a:endParaRPr lang="zh-TW" altLang="en-US" sz="3000" b="1" dirty="0">
              <a:solidFill>
                <a:srgbClr val="00B050"/>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63845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430258" y="2132856"/>
            <a:ext cx="8329031" cy="1080121"/>
          </a:xfrm>
        </p:spPr>
        <p:txBody>
          <a:bodyPr rtlCol="0"/>
          <a:lstStyle/>
          <a:p>
            <a:r>
              <a:rPr lang="zh-TW" altLang="zh-TW" b="1" dirty="0">
                <a:solidFill>
                  <a:srgbClr val="C00000"/>
                </a:solidFill>
                <a:effectLst>
                  <a:outerShdw blurRad="38100" dist="38100" dir="2700000" algn="tl">
                    <a:srgbClr val="000000">
                      <a:alpha val="43137"/>
                    </a:srgbClr>
                  </a:outerShdw>
                </a:effectLst>
              </a:rPr>
              <a:t>學程名稱</a:t>
            </a:r>
            <a:r>
              <a:rPr lang="en-US" altLang="zh-TW" b="1" dirty="0" smtClean="0">
                <a:solidFill>
                  <a:srgbClr val="C00000"/>
                </a:solidFill>
                <a:effectLst>
                  <a:outerShdw blurRad="38100" dist="38100" dir="2700000" algn="tl">
                    <a:srgbClr val="000000">
                      <a:alpha val="43137"/>
                    </a:srgbClr>
                  </a:outerShdw>
                </a:effectLst>
              </a:rPr>
              <a:t>:</a:t>
            </a:r>
            <a:r>
              <a:rPr lang="zh-TW" altLang="en-US" b="1" dirty="0" smtClean="0">
                <a:solidFill>
                  <a:srgbClr val="C00000"/>
                </a:solidFill>
                <a:effectLst>
                  <a:outerShdw blurRad="38100" dist="38100" dir="2700000" algn="tl">
                    <a:srgbClr val="000000">
                      <a:alpha val="43137"/>
                    </a:srgbClr>
                  </a:outerShdw>
                </a:effectLst>
              </a:rPr>
              <a:t> </a:t>
            </a:r>
            <a:r>
              <a:rPr lang="zh-TW" altLang="zh-TW" b="1" dirty="0" smtClean="0">
                <a:solidFill>
                  <a:srgbClr val="C00000"/>
                </a:solidFill>
                <a:effectLst>
                  <a:outerShdw blurRad="38100" dist="38100" dir="2700000" algn="tl">
                    <a:srgbClr val="000000">
                      <a:alpha val="43137"/>
                    </a:srgbClr>
                  </a:outerShdw>
                </a:effectLst>
              </a:rPr>
              <a:t>奈</a:t>
            </a:r>
            <a:r>
              <a:rPr lang="zh-TW" altLang="zh-TW" b="1" dirty="0">
                <a:solidFill>
                  <a:srgbClr val="C00000"/>
                </a:solidFill>
                <a:effectLst>
                  <a:outerShdw blurRad="38100" dist="38100" dir="2700000" algn="tl">
                    <a:srgbClr val="000000">
                      <a:alpha val="43137"/>
                    </a:srgbClr>
                  </a:outerShdw>
                </a:effectLst>
              </a:rPr>
              <a:t>米材料微學</a:t>
            </a:r>
            <a:r>
              <a:rPr lang="zh-TW" altLang="zh-TW" b="1" dirty="0" smtClean="0">
                <a:solidFill>
                  <a:srgbClr val="C00000"/>
                </a:solidFill>
                <a:effectLst>
                  <a:outerShdw blurRad="38100" dist="38100" dir="2700000" algn="tl">
                    <a:srgbClr val="000000">
                      <a:alpha val="43137"/>
                    </a:srgbClr>
                  </a:outerShdw>
                </a:effectLst>
              </a:rPr>
              <a:t>程</a:t>
            </a:r>
            <a:endParaRPr lang="zh-TW" altLang="en-US" b="1" dirty="0">
              <a:solidFill>
                <a:srgbClr val="C00000"/>
              </a:solidFill>
              <a:effectLst>
                <a:outerShdw blurRad="38100" dist="38100" dir="2700000" algn="tl">
                  <a:srgbClr val="000000">
                    <a:alpha val="43137"/>
                  </a:srgbClr>
                </a:outerShdw>
              </a:effectLst>
            </a:endParaRPr>
          </a:p>
        </p:txBody>
      </p:sp>
      <p:sp>
        <p:nvSpPr>
          <p:cNvPr id="3" name="副標題 2"/>
          <p:cNvSpPr>
            <a:spLocks noGrp="1"/>
          </p:cNvSpPr>
          <p:nvPr>
            <p:ph type="subTitle" idx="1"/>
          </p:nvPr>
        </p:nvSpPr>
        <p:spPr>
          <a:xfrm>
            <a:off x="2430258" y="4221088"/>
            <a:ext cx="7050119" cy="576064"/>
          </a:xfrm>
          <a:solidFill>
            <a:schemeClr val="accent1">
              <a:lumMod val="20000"/>
              <a:lumOff val="80000"/>
            </a:schemeClr>
          </a:solidFill>
        </p:spPr>
        <p:txBody>
          <a:bodyPr rtlCol="0" anchor="ctr">
            <a:normAutofit/>
          </a:bodyPr>
          <a:lstStyle/>
          <a:p>
            <a:r>
              <a:rPr lang="zh-TW" altLang="zh-TW"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開設單位</a:t>
            </a:r>
            <a:r>
              <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a:t>
            </a:r>
            <a:r>
              <a:rPr lang="zh-TW" altLang="zh-TW"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醫藥暨應用化學系、香粧品學系</a:t>
            </a:r>
            <a:endPar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4727848" y="5292884"/>
            <a:ext cx="6192688" cy="1200329"/>
          </a:xfrm>
          <a:prstGeom prst="rect">
            <a:avLst/>
          </a:prstGeom>
        </p:spPr>
        <p:txBody>
          <a:bodyPr wrap="square">
            <a:spAutoFit/>
          </a:bodyPr>
          <a:lstStyle/>
          <a:p>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主負責老師：王志光 教授、石啟仁 教授</a:t>
            </a:r>
          </a:p>
          <a:p>
            <a:r>
              <a:rPr lang="en-US" altLang="zh-TW" dirty="0">
                <a:solidFill>
                  <a:srgbClr val="C00000"/>
                </a:solidFill>
                <a:latin typeface="Arial" panose="020B0604020202020204" pitchFamily="34" charset="0"/>
                <a:ea typeface="微軟正黑體" panose="020B0604030504040204" pitchFamily="34" charset="-120"/>
                <a:cs typeface="Arial" panose="020B0604020202020204" pitchFamily="34" charset="0"/>
              </a:rPr>
              <a:t>E-mail</a:t>
            </a:r>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a:t>
            </a:r>
            <a:r>
              <a:rPr lang="en-US" altLang="zh-TW" dirty="0">
                <a:solidFill>
                  <a:srgbClr val="C00000"/>
                </a:solidFill>
                <a:latin typeface="Arial" panose="020B0604020202020204" pitchFamily="34" charset="0"/>
                <a:ea typeface="微軟正黑體" panose="020B0604030504040204" pitchFamily="34" charset="-120"/>
                <a:cs typeface="Arial" panose="020B0604020202020204" pitchFamily="34" charset="0"/>
                <a:hlinkClick r:id="rId3"/>
              </a:rPr>
              <a:t>ckwang@kmu.edu.tw</a:t>
            </a:r>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a:t>
            </a:r>
            <a:r>
              <a:rPr lang="en-US" altLang="zh-TW" dirty="0">
                <a:solidFill>
                  <a:prstClr val="black"/>
                </a:solidFill>
                <a:latin typeface="Arial" panose="020B0604020202020204" pitchFamily="34" charset="0"/>
                <a:ea typeface="微軟正黑體" panose="020B0604030504040204" pitchFamily="34" charset="-120"/>
                <a:cs typeface="Arial" panose="020B0604020202020204" pitchFamily="34" charset="0"/>
                <a:hlinkClick r:id="rId4"/>
              </a:rPr>
              <a:t>cjshih@kmu.edu.tw</a:t>
            </a:r>
            <a:endParaRPr lang="en-US" altLang="zh-TW" dirty="0">
              <a:solidFill>
                <a:srgbClr val="C00000"/>
              </a:solidFill>
              <a:latin typeface="Arial" panose="020B0604020202020204" pitchFamily="34" charset="0"/>
              <a:ea typeface="微軟正黑體" panose="020B0604030504040204" pitchFamily="34" charset="-120"/>
              <a:cs typeface="Arial" panose="020B0604020202020204" pitchFamily="34" charset="0"/>
            </a:endParaRPr>
          </a:p>
          <a:p>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分機：</a:t>
            </a:r>
            <a:r>
              <a:rPr lang="en-US" altLang="zh-TW" dirty="0">
                <a:solidFill>
                  <a:srgbClr val="C00000"/>
                </a:solidFill>
                <a:latin typeface="Arial" panose="020B0604020202020204" pitchFamily="34" charset="0"/>
                <a:ea typeface="微軟正黑體" panose="020B0604030504040204" pitchFamily="34" charset="-120"/>
                <a:cs typeface="Arial" panose="020B0604020202020204" pitchFamily="34" charset="0"/>
              </a:rPr>
              <a:t>2677</a:t>
            </a:r>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a:t>
            </a:r>
            <a:r>
              <a:rPr lang="en-US" altLang="zh-TW" dirty="0">
                <a:solidFill>
                  <a:srgbClr val="C00000"/>
                </a:solidFill>
                <a:latin typeface="Arial" panose="020B0604020202020204" pitchFamily="34" charset="0"/>
                <a:ea typeface="微軟正黑體" panose="020B0604030504040204" pitchFamily="34" charset="-120"/>
                <a:cs typeface="Arial" panose="020B0604020202020204" pitchFamily="34" charset="0"/>
              </a:rPr>
              <a:t>2367</a:t>
            </a:r>
          </a:p>
          <a:p>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辦公室：第一教學大樓 </a:t>
            </a:r>
            <a:r>
              <a:rPr lang="en-US" altLang="zh-TW" dirty="0">
                <a:solidFill>
                  <a:srgbClr val="C00000"/>
                </a:solidFill>
                <a:latin typeface="Arial" panose="020B0604020202020204" pitchFamily="34" charset="0"/>
                <a:ea typeface="微軟正黑體" panose="020B0604030504040204" pitchFamily="34" charset="-120"/>
                <a:cs typeface="Arial" panose="020B0604020202020204" pitchFamily="34" charset="0"/>
              </a:rPr>
              <a:t>N836</a:t>
            </a:r>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室、</a:t>
            </a:r>
            <a:r>
              <a:rPr lang="en-US" altLang="zh-TW" dirty="0">
                <a:solidFill>
                  <a:srgbClr val="C00000"/>
                </a:solidFill>
                <a:latin typeface="Arial" panose="020B0604020202020204" pitchFamily="34" charset="0"/>
                <a:ea typeface="微軟正黑體" panose="020B0604030504040204" pitchFamily="34" charset="-120"/>
                <a:cs typeface="Arial" panose="020B0604020202020204" pitchFamily="34" charset="0"/>
              </a:rPr>
              <a:t>N1015</a:t>
            </a:r>
            <a:r>
              <a:rPr lang="zh-TW" altLang="en-US" dirty="0">
                <a:solidFill>
                  <a:srgbClr val="C00000"/>
                </a:solidFill>
                <a:latin typeface="Arial" panose="020B0604020202020204" pitchFamily="34" charset="0"/>
                <a:ea typeface="微軟正黑體" panose="020B0604030504040204" pitchFamily="34" charset="-120"/>
                <a:cs typeface="Arial" panose="020B0604020202020204" pitchFamily="34" charset="0"/>
              </a:rPr>
              <a:t>室</a:t>
            </a:r>
          </a:p>
        </p:txBody>
      </p:sp>
      <p:pic>
        <p:nvPicPr>
          <p:cNvPr id="6" name="圖片 5"/>
          <p:cNvPicPr>
            <a:picLocks noChangeAspect="1"/>
          </p:cNvPicPr>
          <p:nvPr/>
        </p:nvPicPr>
        <p:blipFill>
          <a:blip r:embed="rId5"/>
          <a:stretch>
            <a:fillRect/>
          </a:stretch>
        </p:blipFill>
        <p:spPr>
          <a:xfrm>
            <a:off x="1588" y="4221089"/>
            <a:ext cx="1828800" cy="2662237"/>
          </a:xfrm>
          <a:prstGeom prst="rect">
            <a:avLst/>
          </a:prstGeom>
        </p:spPr>
      </p:pic>
    </p:spTree>
    <p:extLst>
      <p:ext uri="{BB962C8B-B14F-4D97-AF65-F5344CB8AC3E}">
        <p14:creationId xmlns:p14="http://schemas.microsoft.com/office/powerpoint/2010/main" val="2874972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藥品設計範本">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 xmlns:thm15="http://schemas.microsoft.com/office/thememl/2012/main" name="Office_15459216_TF03460537.potx" id="{88356214-3A3A-4213-86A7-DD78D9054839}" vid="{691B1279-F3E4-4726-A1E3-D2D5F9948815}"/>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247</TotalTime>
  <Words>1980</Words>
  <Application>Microsoft Office PowerPoint</Application>
  <PresentationFormat>自訂</PresentationFormat>
  <Paragraphs>395</Paragraphs>
  <Slides>20</Slides>
  <Notes>2</Notes>
  <HiddenSlides>0</HiddenSlides>
  <MMClips>0</MMClips>
  <ScaleCrop>false</ScaleCrop>
  <HeadingPairs>
    <vt:vector size="4" baseType="variant">
      <vt:variant>
        <vt:lpstr>佈景主題</vt:lpstr>
      </vt:variant>
      <vt:variant>
        <vt:i4>2</vt:i4>
      </vt:variant>
      <vt:variant>
        <vt:lpstr>投影片標題</vt:lpstr>
      </vt:variant>
      <vt:variant>
        <vt:i4>20</vt:i4>
      </vt:variant>
    </vt:vector>
  </HeadingPairs>
  <TitlesOfParts>
    <vt:vector size="22" baseType="lpstr">
      <vt:lpstr>Office 佈景主題</vt:lpstr>
      <vt:lpstr>藥品設計範本</vt:lpstr>
      <vt:lpstr>PowerPoint 簡報</vt:lpstr>
      <vt:lpstr>高雄醫學大學  學程說明會 食品安全暨檢驗學程</vt:lpstr>
      <vt:lpstr>設立目的</vt:lpstr>
      <vt:lpstr>設立目的</vt:lpstr>
      <vt:lpstr>開設食品安全檢測分析訓練課程</vt:lpstr>
      <vt:lpstr>PowerPoint 簡報</vt:lpstr>
      <vt:lpstr>PowerPoint 簡報</vt:lpstr>
      <vt:lpstr>Analytical Instruments to practice</vt:lpstr>
      <vt:lpstr>學程名稱: 奈米材料微學程</vt:lpstr>
      <vt:lpstr>  •背景說明(1)</vt:lpstr>
      <vt:lpstr>  •背景說明(2)</vt:lpstr>
      <vt:lpstr>  •背景說明(3)</vt:lpstr>
      <vt:lpstr>  •背景說明(3)</vt:lpstr>
      <vt:lpstr>PowerPoint 簡報</vt:lpstr>
      <vt:lpstr>課程特色</vt:lpstr>
      <vt:lpstr>課程 / 學分規劃</vt:lpstr>
      <vt:lpstr>微學程修讀條件與重要注意事項:</vt:lpstr>
      <vt:lpstr>微學程師資</vt:lpstr>
      <vt:lpstr>修讀對象及預定招收人數</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高雄醫學大學  學程說明會 食品安全和品質管制學程</dc:title>
  <dc:creator>PEICHIEN</dc:creator>
  <cp:lastModifiedBy>root</cp:lastModifiedBy>
  <cp:revision>28</cp:revision>
  <dcterms:created xsi:type="dcterms:W3CDTF">2019-08-23T05:18:17Z</dcterms:created>
  <dcterms:modified xsi:type="dcterms:W3CDTF">2019-10-29T09:15:43Z</dcterms:modified>
</cp:coreProperties>
</file>