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69" r:id="rId4"/>
    <p:sldId id="265" r:id="rId5"/>
    <p:sldId id="266" r:id="rId6"/>
    <p:sldId id="267" r:id="rId7"/>
    <p:sldId id="256" r:id="rId8"/>
    <p:sldId id="268" r:id="rId9"/>
    <p:sldId id="261" r:id="rId10"/>
    <p:sldId id="262" r:id="rId11"/>
    <p:sldId id="263" r:id="rId12"/>
    <p:sldId id="259" r:id="rId13"/>
    <p:sldId id="272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FD"/>
    <a:srgbClr val="FF5DFF"/>
    <a:srgbClr val="00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0"/>
    <p:restoredTop sz="94686"/>
  </p:normalViewPr>
  <p:slideViewPr>
    <p:cSldViewPr>
      <p:cViewPr varScale="1">
        <p:scale>
          <a:sx n="78" d="100"/>
          <a:sy n="78" d="100"/>
        </p:scale>
        <p:origin x="118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ADAD-14B4-634E-A866-071D3EE29BB3}" type="datetimeFigureOut">
              <a:rPr kumimoji="1" lang="zh-TW" altLang="en-US" smtClean="0"/>
              <a:t>2022/12/19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0214E-5401-A444-8DB1-31424C38C1B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642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「學術研究」在目前已經是專門的行業，而且是規模龐大的行業，台灣的科技部在</a:t>
            </a:r>
            <a:r>
              <a:rPr kumimoji="1" lang="en-US" altLang="zh-TW" dirty="0"/>
              <a:t>2020</a:t>
            </a:r>
            <a:r>
              <a:rPr kumimoji="1" lang="zh-TW" altLang="en-US" dirty="0"/>
              <a:t>年補助基礎研究的專題計畫，總經費就超過一百億新台幣。這還不包括其它公私部門提供給學術單位的研發經費。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所以跟學術這一行有關的人，不光只是在實驗室、在研究室裡這些做研究的人，還包括供應各式機具耗材的經銷商、製造商，出版期刊的出版商，甚至連辦研討會，特別是那些大型的研討會，都可以成為一門生意。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C458-91B7-43DE-954B-DCA7A49B5AA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1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214E-5401-A444-8DB1-31424C38C1B7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15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2AF8-B311-264F-8EDE-E0E8023C88FD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526-7685-AE47-8815-DFD134656F52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13E3-5032-7A4B-A838-EDBB7CABA54A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5713" y="6476699"/>
            <a:ext cx="608287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88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5671-4B34-7545-BF7D-3402FA6CA17A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6157-0E1E-D848-9BAB-74EED81B4FB0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DD25-B37C-4F4A-AC25-5BEF5B2C32D8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7CDC-2B0B-D148-B4A6-0B237B94561D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A25A-B86B-2D4D-A6E6-AC6EE635962C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552F-092A-2442-8500-B4F593D01795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9B63-8A1C-A040-BCB8-C5470A6E2260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AA0E-B664-734B-A618-469C7DF916A4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E6A8-E9C6-9C49-AC66-59AE1DA948D0}" type="datetime1">
              <a:rPr lang="zh-TW" altLang="en-US" smtClean="0"/>
              <a:t>2022/12/19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7BD29-70D4-44A6-8564-F78D13F65D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59632" y="1268760"/>
            <a:ext cx="6696744" cy="172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46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很簡單，</a:t>
            </a:r>
            <a:endParaRPr lang="en-US" altLang="zh-TW" sz="46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>
              <a:spcBef>
                <a:spcPts val="1800"/>
              </a:spcBef>
            </a:pPr>
            <a:r>
              <a:rPr lang="en-US" altLang="zh-TW" sz="46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    </a:t>
            </a:r>
            <a:r>
              <a:rPr lang="zh-TW" altLang="en-US" sz="46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也很麻煩的學術倫理</a:t>
            </a:r>
          </a:p>
        </p:txBody>
      </p:sp>
      <p:sp>
        <p:nvSpPr>
          <p:cNvPr id="5" name="矩形 4"/>
          <p:cNvSpPr/>
          <p:nvPr/>
        </p:nvSpPr>
        <p:spPr>
          <a:xfrm>
            <a:off x="4932040" y="4581128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F4FF"/>
                </a:solidFill>
                <a:latin typeface="FangSong" charset="-122"/>
                <a:ea typeface="FangSong" charset="-122"/>
                <a:cs typeface="FangSong" charset="-122"/>
              </a:rPr>
              <a:t>蔡孟利</a:t>
            </a:r>
            <a:endParaRPr lang="en-US" altLang="zh-TW" sz="2400" dirty="0">
              <a:solidFill>
                <a:srgbClr val="00F4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endParaRPr lang="en-US" altLang="zh-TW" sz="2400" dirty="0">
              <a:solidFill>
                <a:srgbClr val="00F4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r>
              <a:rPr lang="zh-TW" altLang="en-US" sz="2400" dirty="0">
                <a:solidFill>
                  <a:srgbClr val="00F4FF"/>
                </a:solidFill>
                <a:latin typeface="FangSong" charset="-122"/>
                <a:ea typeface="FangSong" charset="-122"/>
                <a:cs typeface="FangSong" charset="-122"/>
              </a:rPr>
              <a:t>生物機電工程學系 教授</a:t>
            </a:r>
            <a:endParaRPr lang="en-US" altLang="zh-TW" sz="2400" dirty="0">
              <a:solidFill>
                <a:srgbClr val="00F4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r>
              <a:rPr lang="zh-TW" altLang="en-US" sz="2400" dirty="0">
                <a:solidFill>
                  <a:srgbClr val="00F4FF"/>
                </a:solidFill>
                <a:latin typeface="FangSong" charset="-122"/>
                <a:ea typeface="FangSong" charset="-122"/>
                <a:cs typeface="FangSong" charset="-122"/>
              </a:rPr>
              <a:t>國立宜蘭大學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85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87624" y="2420888"/>
            <a:ext cx="7499176" cy="1512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如果人性本善，入行初衷本積極</a:t>
            </a:r>
            <a:endParaRPr lang="en-US" altLang="zh-TW" sz="2800" dirty="0">
              <a:latin typeface="FangSong" charset="-122"/>
              <a:ea typeface="FangSong" charset="-122"/>
              <a:cs typeface="FangSong" charset="-122"/>
            </a:endParaRPr>
          </a:p>
          <a:p>
            <a:endParaRPr lang="en-US" altLang="zh-TW" sz="2200" dirty="0">
              <a:latin typeface="FangSong" charset="-122"/>
              <a:ea typeface="FangSong" charset="-122"/>
              <a:cs typeface="FangSong" charset="-122"/>
            </a:endParaRPr>
          </a:p>
          <a:p>
            <a:pPr algn="ctr"/>
            <a:r>
              <a:rPr lang="zh-TW" altLang="en-US" sz="4000" dirty="0">
                <a:latin typeface="FangSong" charset="-122"/>
                <a:ea typeface="FangSong" charset="-122"/>
                <a:cs typeface="FangSong" charset="-122"/>
              </a:rPr>
              <a:t>    誰把良心帶壞了？</a:t>
            </a:r>
            <a:endParaRPr lang="en-US" altLang="zh-TW" sz="4000" dirty="0">
              <a:latin typeface="FangSong" charset="-122"/>
              <a:ea typeface="FangSong" charset="-122"/>
              <a:cs typeface="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330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619672" y="165377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地雷都</a:t>
            </a:r>
            <a:r>
              <a:rPr lang="zh-TW" altLang="en-US" sz="540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是老闆鋪的</a:t>
            </a:r>
            <a:endParaRPr lang="en-US" altLang="zh-TW" sz="5400" dirty="0"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67744" y="3356992"/>
            <a:ext cx="468052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4800" dirty="0">
                <a:latin typeface="FangSong" charset="-122"/>
                <a:ea typeface="FangSong" charset="-122"/>
                <a:cs typeface="FangSong" charset="-122"/>
              </a:rPr>
              <a:t>忙、懶、硬、陰</a:t>
            </a:r>
            <a:endParaRPr lang="en-US" altLang="zh-TW" sz="4800" dirty="0">
              <a:latin typeface="FangSong" charset="-122"/>
              <a:ea typeface="FangSong" charset="-122"/>
              <a:cs typeface="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2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09473" y="3356992"/>
            <a:ext cx="6336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要怎麼建立一個共享研究樂趣、</a:t>
            </a:r>
            <a:endParaRPr lang="en-US" altLang="zh-TW" sz="2800" dirty="0">
              <a:latin typeface="FangSong" charset="-122"/>
              <a:ea typeface="FangSong" charset="-122"/>
              <a:cs typeface="FangSong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   讓研究工作回到求真本質之常軌？</a:t>
            </a:r>
          </a:p>
        </p:txBody>
      </p:sp>
      <p:sp>
        <p:nvSpPr>
          <p:cNvPr id="5" name="矩形 4"/>
          <p:cNvSpPr/>
          <p:nvPr/>
        </p:nvSpPr>
        <p:spPr>
          <a:xfrm>
            <a:off x="1619672" y="908720"/>
            <a:ext cx="5544616" cy="1728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正本清源之道：</a:t>
            </a:r>
            <a:endParaRPr lang="en-US" altLang="zh-TW" sz="40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>
              <a:spcBef>
                <a:spcPts val="18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       </a:t>
            </a:r>
            <a:r>
              <a:rPr lang="zh-TW" altLang="en-US" sz="4800" b="1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教育老闆</a:t>
            </a:r>
          </a:p>
        </p:txBody>
      </p:sp>
      <p:sp>
        <p:nvSpPr>
          <p:cNvPr id="6" name="矩形 5"/>
          <p:cNvSpPr/>
          <p:nvPr/>
        </p:nvSpPr>
        <p:spPr>
          <a:xfrm>
            <a:off x="4405118" y="5445224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2400" dirty="0">
                <a:solidFill>
                  <a:srgbClr val="00F4FF"/>
                </a:solidFill>
                <a:latin typeface="FangSong" charset="-122"/>
                <a:ea typeface="FangSong" charset="-122"/>
                <a:cs typeface="FangSong" charset="-122"/>
              </a:rPr>
              <a:t>點數誠可貴，真實價更高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96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187624" y="1052736"/>
            <a:ext cx="5616624" cy="113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辦期刊是一門好生意？</a:t>
            </a:r>
            <a:endParaRPr lang="en-US" altLang="zh-TW" sz="28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>
              <a:spcBef>
                <a:spcPts val="1200"/>
              </a:spcBef>
            </a:pPr>
            <a:r>
              <a:rPr lang="en-US" altLang="zh-TW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            </a:t>
            </a:r>
            <a:r>
              <a:rPr lang="en-US" altLang="zh-TW" sz="2400" i="1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Publish or Perish</a:t>
            </a:r>
            <a:endParaRPr lang="zh-TW" altLang="en-US" sz="2400" i="1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7704" y="5229200"/>
            <a:ext cx="64087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zh-TW" altLang="en-US" sz="24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掠奪式期刊（</a:t>
            </a:r>
            <a:r>
              <a:rPr lang="en-US" altLang="zh-TW" sz="24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predatory journal</a:t>
            </a:r>
            <a:r>
              <a:rPr lang="zh-TW" altLang="en-US" sz="24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），易躱</a:t>
            </a:r>
            <a:endParaRPr lang="en-US" altLang="zh-TW" sz="2400" dirty="0">
              <a:solidFill>
                <a:srgbClr val="66FF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spcBef>
                <a:spcPts val="1800"/>
              </a:spcBef>
              <a:buFont typeface="Wingdings" charset="2"/>
              <a:buChar char="l"/>
            </a:pPr>
            <a:r>
              <a:rPr lang="zh-TW" altLang="en-US" sz="24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巨錄期刊（</a:t>
            </a:r>
            <a:r>
              <a:rPr lang="en-US" altLang="zh-TW" sz="24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mega journal</a:t>
            </a:r>
            <a:r>
              <a:rPr lang="zh-TW" altLang="en-US" sz="24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），難防</a:t>
            </a:r>
            <a:endParaRPr lang="en-US" altLang="zh-TW" sz="2400" dirty="0">
              <a:solidFill>
                <a:srgbClr val="66FFFF"/>
              </a:solidFill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672" y="2549227"/>
            <a:ext cx="68407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zh-TW" altLang="en-US" sz="2400" dirty="0">
                <a:solidFill>
                  <a:srgbClr val="F8FFB9"/>
                </a:solidFill>
                <a:latin typeface="FangSong" charset="-122"/>
                <a:ea typeface="FangSong" charset="-122"/>
                <a:cs typeface="FangSong" charset="-122"/>
              </a:rPr>
              <a:t>開放取用（</a:t>
            </a:r>
            <a:r>
              <a:rPr lang="en-US" altLang="zh-TW" sz="2400" dirty="0">
                <a:solidFill>
                  <a:srgbClr val="F8FFB9"/>
                </a:solidFill>
                <a:latin typeface="FangSong" charset="-122"/>
                <a:ea typeface="FangSong" charset="-122"/>
                <a:cs typeface="FangSong" charset="-122"/>
              </a:rPr>
              <a:t>open access, OA</a:t>
            </a:r>
            <a:r>
              <a:rPr lang="zh-TW" altLang="en-US" sz="2400" dirty="0">
                <a:solidFill>
                  <a:srgbClr val="F8FFB9"/>
                </a:solidFill>
                <a:latin typeface="FangSong" charset="-122"/>
                <a:ea typeface="FangSong" charset="-122"/>
                <a:cs typeface="FangSong" charset="-122"/>
              </a:rPr>
              <a:t>）</a:t>
            </a:r>
            <a:endParaRPr lang="en-US" altLang="zh-TW" sz="2400" dirty="0">
              <a:solidFill>
                <a:srgbClr val="F8FFB9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buFont typeface="Wingdings" charset="2"/>
              <a:buChar char="l"/>
            </a:pPr>
            <a:endParaRPr lang="en-US" altLang="zh-TW" sz="2000" dirty="0"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buFont typeface="Wingdings" charset="2"/>
              <a:buChar char="Ø"/>
            </a:pPr>
            <a:r>
              <a:rPr lang="zh-TW" altLang="en-US" sz="2000" dirty="0">
                <a:latin typeface="FangSong" charset="-122"/>
                <a:ea typeface="FangSong" charset="-122"/>
                <a:cs typeface="FangSong" charset="-122"/>
              </a:rPr>
              <a:t>作者墊付出版成本，換取讀者免費取用的自由</a:t>
            </a:r>
            <a:endParaRPr lang="en-US" altLang="zh-TW" sz="2000" dirty="0"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zh-TW" altLang="en-US" sz="2000" dirty="0">
                <a:latin typeface="FangSong" charset="-122"/>
                <a:ea typeface="FangSong" charset="-122"/>
                <a:cs typeface="FangSong" charset="-122"/>
              </a:rPr>
              <a:t>不用考慮閱讀者購買意願，可因應數量龐大的發表需求</a:t>
            </a:r>
            <a:endParaRPr lang="en-US" altLang="zh-TW" sz="2000" dirty="0"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zh-TW" altLang="en-US" sz="2000" dirty="0">
                <a:latin typeface="FangSong" charset="-122"/>
                <a:ea typeface="FangSong" charset="-122"/>
                <a:cs typeface="FangSong" charset="-122"/>
              </a:rPr>
              <a:t>抗衡學術出版壟斷</a:t>
            </a:r>
            <a:endParaRPr lang="en-US" altLang="zh-TW" sz="2000" dirty="0"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303039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A9FD"/>
                </a:solidFill>
                <a:latin typeface="FangSong" charset="-122"/>
                <a:ea typeface="FangSong" charset="-122"/>
                <a:cs typeface="FangSong" charset="-122"/>
              </a:rPr>
              <a:t>新誘惑</a:t>
            </a:r>
            <a:endParaRPr lang="zh-TW" altLang="en-US" sz="2400" i="1" dirty="0">
              <a:solidFill>
                <a:srgbClr val="FFA9FD"/>
              </a:solidFill>
              <a:latin typeface="FangSong" charset="-122"/>
              <a:ea typeface="FangSong" charset="-122"/>
              <a:cs typeface="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542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1600" y="908720"/>
            <a:ext cx="628947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合格的「同儕」，難得</a:t>
            </a:r>
            <a:endParaRPr lang="en-US" altLang="zh-TW" sz="2400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buFont typeface="Wingdings" charset="2"/>
              <a:buChar char="Ø"/>
            </a:pP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spcBef>
                <a:spcPts val="1800"/>
              </a:spcBef>
              <a:buFont typeface="Wingdings" charset="2"/>
              <a:buChar char="Ø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對受審論文所屬領域「很有經驗」的研究者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609750" indent="-285750">
              <a:spcBef>
                <a:spcPts val="1200"/>
              </a:spcBef>
              <a:buFont typeface="Arial" charset="0"/>
              <a:buChar char="•"/>
            </a:pPr>
            <a:r>
              <a:rPr lang="zh-TW" altLang="en-US" dirty="0">
                <a:solidFill>
                  <a:srgbClr val="A7FB61"/>
                </a:solidFill>
                <a:latin typeface="FangSong" charset="-122"/>
                <a:ea typeface="FangSong" charset="-122"/>
                <a:cs typeface="FangSong" charset="-122"/>
              </a:rPr>
              <a:t>給出夠格的意見</a:t>
            </a:r>
            <a:endParaRPr lang="en-US" altLang="zh-TW" dirty="0">
              <a:solidFill>
                <a:srgbClr val="A7FB61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buFont typeface="Wingdings" charset="2"/>
              <a:buChar char="Ø"/>
            </a:pP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buFont typeface="Wingdings" charset="2"/>
              <a:buChar char="Ø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在相關領域發表過幾篇論文的「還算有經驗」的人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609750" indent="-285750">
              <a:spcBef>
                <a:spcPts val="1200"/>
              </a:spcBef>
              <a:buFont typeface="Arial" charset="0"/>
              <a:buChar char="•"/>
            </a:pPr>
            <a:r>
              <a:rPr lang="zh-TW" altLang="en-US" dirty="0">
                <a:solidFill>
                  <a:srgbClr val="A7FB61"/>
                </a:solidFill>
                <a:latin typeface="FangSong" charset="-122"/>
                <a:ea typeface="FangSong" charset="-122"/>
                <a:cs typeface="FangSong" charset="-122"/>
              </a:rPr>
              <a:t>就算給不出夠格的意見，還給得出合理的評價</a:t>
            </a:r>
            <a:endParaRPr lang="en-US" altLang="zh-TW" dirty="0">
              <a:solidFill>
                <a:srgbClr val="A7FB61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609750" indent="-285750">
              <a:spcBef>
                <a:spcPts val="1200"/>
              </a:spcBef>
              <a:buFont typeface="Arial" charset="0"/>
              <a:buChar char="•"/>
            </a:pPr>
            <a:r>
              <a:rPr lang="zh-TW" altLang="en-US" dirty="0">
                <a:solidFill>
                  <a:srgbClr val="A7FB61"/>
                </a:solidFill>
                <a:latin typeface="FangSong" charset="-122"/>
                <a:ea typeface="FangSong" charset="-122"/>
                <a:cs typeface="FangSong" charset="-122"/>
              </a:rPr>
              <a:t>但，怎樣才算相關領域？</a:t>
            </a:r>
          </a:p>
        </p:txBody>
      </p:sp>
      <p:sp>
        <p:nvSpPr>
          <p:cNvPr id="4" name="矩形 3"/>
          <p:cNvSpPr/>
          <p:nvPr/>
        </p:nvSpPr>
        <p:spPr>
          <a:xfrm>
            <a:off x="1331640" y="465313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期刊收錄的論文愈多，需要的「同儕」就愈多；若合格的同儕不足，被不合格</a:t>
            </a:r>
            <a:r>
              <a:rPr lang="zh-TW" altLang="en-US" sz="240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的同儕審到就愈多</a:t>
            </a:r>
            <a:endParaRPr lang="zh-TW" altLang="en-US" sz="2400" dirty="0">
              <a:solidFill>
                <a:srgbClr val="66FFFF"/>
              </a:solidFill>
              <a:latin typeface="FangSong" charset="-122"/>
              <a:ea typeface="FangSong" charset="-122"/>
              <a:cs typeface="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232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547664" y="938044"/>
            <a:ext cx="66247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zh-TW" altLang="en-US" sz="20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假設一本期刊一年刊載的論文數是</a:t>
            </a:r>
            <a:r>
              <a:rPr lang="en-US" altLang="zh-TW" sz="20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3000</a:t>
            </a:r>
            <a:r>
              <a:rPr lang="zh-TW" altLang="en-US" sz="20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篇</a:t>
            </a:r>
            <a:endParaRPr lang="en-US" altLang="zh-TW" sz="2000" dirty="0">
              <a:solidFill>
                <a:srgbClr val="66FF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buFont typeface="Wingdings" charset="2"/>
              <a:buChar char="Ø"/>
            </a:pPr>
            <a:r>
              <a:rPr lang="zh-TW" altLang="en-US" sz="1600" dirty="0">
                <a:latin typeface="FangSong" charset="-122"/>
                <a:ea typeface="FangSong" charset="-122"/>
                <a:cs typeface="FangSong" charset="-122"/>
              </a:rPr>
              <a:t>投稿接受率為</a:t>
            </a:r>
            <a:r>
              <a:rPr lang="en-US" altLang="zh-TW" sz="1600" dirty="0">
                <a:latin typeface="FangSong" charset="-122"/>
                <a:ea typeface="FangSong" charset="-122"/>
                <a:cs typeface="FangSong" charset="-122"/>
              </a:rPr>
              <a:t>50%</a:t>
            </a:r>
            <a:r>
              <a:rPr lang="zh-TW" altLang="en-US" sz="1600" dirty="0">
                <a:latin typeface="FangSong" charset="-122"/>
                <a:ea typeface="FangSong" charset="-122"/>
                <a:cs typeface="FangSong" charset="-122"/>
              </a:rPr>
              <a:t>，該年的收稿量為</a:t>
            </a:r>
            <a:r>
              <a:rPr lang="en-US" altLang="zh-TW" sz="1600" dirty="0">
                <a:latin typeface="FangSong" charset="-122"/>
                <a:ea typeface="FangSong" charset="-122"/>
                <a:cs typeface="FangSong" charset="-122"/>
              </a:rPr>
              <a:t>6000</a:t>
            </a:r>
            <a:r>
              <a:rPr lang="zh-TW" altLang="en-US" sz="1600" dirty="0">
                <a:latin typeface="FangSong" charset="-122"/>
                <a:ea typeface="FangSong" charset="-122"/>
                <a:cs typeface="FangSong" charset="-122"/>
              </a:rPr>
              <a:t>篇</a:t>
            </a:r>
            <a:endParaRPr lang="en-US" altLang="zh-TW" sz="1600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zh-TW" altLang="en-US" sz="1600" dirty="0">
                <a:latin typeface="FangSong" charset="-122"/>
                <a:ea typeface="FangSong" charset="-122"/>
                <a:cs typeface="FangSong" charset="-122"/>
              </a:rPr>
              <a:t>若有預審機制，進入審查比率</a:t>
            </a:r>
            <a:r>
              <a:rPr lang="en-US" altLang="zh-TW" sz="1600" dirty="0">
                <a:latin typeface="FangSong" charset="-122"/>
                <a:ea typeface="FangSong" charset="-122"/>
                <a:cs typeface="FangSong" charset="-122"/>
              </a:rPr>
              <a:t>70%</a:t>
            </a:r>
            <a:r>
              <a:rPr lang="zh-TW" altLang="en-US" sz="1600" dirty="0">
                <a:latin typeface="FangSong" charset="-122"/>
                <a:ea typeface="FangSong" charset="-122"/>
                <a:cs typeface="FangSong" charset="-122"/>
              </a:rPr>
              <a:t>，需要同儕審的量為</a:t>
            </a:r>
            <a:r>
              <a:rPr lang="en-US" altLang="zh-TW" sz="1600" dirty="0">
                <a:latin typeface="FangSong" charset="-122"/>
                <a:ea typeface="FangSong" charset="-122"/>
                <a:cs typeface="FangSong" charset="-122"/>
              </a:rPr>
              <a:t>4200</a:t>
            </a:r>
            <a:r>
              <a:rPr lang="zh-TW" altLang="en-US" sz="1600" dirty="0">
                <a:latin typeface="FangSong" charset="-122"/>
                <a:ea typeface="FangSong" charset="-122"/>
                <a:cs typeface="FangSong" charset="-122"/>
              </a:rPr>
              <a:t>篇</a:t>
            </a:r>
            <a:endParaRPr lang="en-US" altLang="zh-TW" sz="1600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zh-TW" altLang="en-US" sz="1600" dirty="0">
                <a:latin typeface="FangSong" charset="-122"/>
                <a:ea typeface="FangSong" charset="-122"/>
                <a:cs typeface="FangSong" charset="-122"/>
              </a:rPr>
              <a:t>若一篇要三位同儕，需求審稿人次</a:t>
            </a:r>
            <a:r>
              <a:rPr lang="en-US" altLang="zh-TW" sz="1600" dirty="0">
                <a:latin typeface="FangSong" charset="-122"/>
                <a:ea typeface="FangSong" charset="-122"/>
                <a:cs typeface="FangSong" charset="-122"/>
              </a:rPr>
              <a:t>12600</a:t>
            </a:r>
          </a:p>
        </p:txBody>
      </p:sp>
      <p:sp>
        <p:nvSpPr>
          <p:cNvPr id="4" name="矩形 3"/>
          <p:cNvSpPr/>
          <p:nvPr/>
        </p:nvSpPr>
        <p:spPr>
          <a:xfrm>
            <a:off x="611560" y="31436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「多」會有什麼問題？</a:t>
            </a:r>
          </a:p>
        </p:txBody>
      </p:sp>
      <p:sp>
        <p:nvSpPr>
          <p:cNvPr id="5" name="矩形 4"/>
          <p:cNvSpPr/>
          <p:nvPr/>
        </p:nvSpPr>
        <p:spPr>
          <a:xfrm>
            <a:off x="1547664" y="2924944"/>
            <a:ext cx="633670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zh-TW" altLang="en-US" sz="20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期刊編輯群要有本事</a:t>
            </a:r>
            <a:endParaRPr lang="en-US" altLang="zh-TW" sz="2000" dirty="0">
              <a:solidFill>
                <a:srgbClr val="66FF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spcBef>
                <a:spcPts val="1800"/>
              </a:spcBef>
              <a:buFont typeface="Wingdings" charset="2"/>
              <a:buChar char="Ø"/>
            </a:pPr>
            <a:r>
              <a:rPr lang="zh-TW" altLang="en-US" sz="1600" dirty="0">
                <a:latin typeface="FangSong" charset="-122"/>
                <a:ea typeface="FangSong" charset="-122"/>
                <a:cs typeface="FangSong" charset="-122"/>
              </a:rPr>
              <a:t>在全世界找到</a:t>
            </a:r>
            <a:r>
              <a:rPr lang="en-US" altLang="zh-TW" sz="1600" dirty="0">
                <a:latin typeface="FangSong" charset="-122"/>
                <a:ea typeface="FangSong" charset="-122"/>
                <a:cs typeface="FangSong" charset="-122"/>
              </a:rPr>
              <a:t>12600</a:t>
            </a:r>
            <a:r>
              <a:rPr lang="zh-TW" altLang="en-US" sz="1600" dirty="0">
                <a:latin typeface="FangSong" charset="-122"/>
                <a:ea typeface="FangSong" charset="-122"/>
                <a:cs typeface="FangSong" charset="-122"/>
              </a:rPr>
              <a:t>人次的專家審稿</a:t>
            </a:r>
            <a:endParaRPr lang="en-US" altLang="zh-TW" sz="1600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zh-TW" altLang="en-US" sz="1600" dirty="0">
                <a:latin typeface="FangSong" charset="-122"/>
                <a:ea typeface="FangSong" charset="-122"/>
                <a:cs typeface="FangSong" charset="-122"/>
              </a:rPr>
              <a:t>確認審稿者的確是每篇論文真正的「同儕」</a:t>
            </a:r>
          </a:p>
        </p:txBody>
      </p:sp>
      <p:sp>
        <p:nvSpPr>
          <p:cNvPr id="6" name="矩形 5"/>
          <p:cNvSpPr/>
          <p:nvPr/>
        </p:nvSpPr>
        <p:spPr>
          <a:xfrm>
            <a:off x="539552" y="4581128"/>
            <a:ext cx="4608512" cy="66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A7FB61"/>
                </a:solidFill>
                <a:latin typeface="FangSong" charset="-122"/>
                <a:ea typeface="FangSong" charset="-122"/>
                <a:cs typeface="FangSong" charset="-122"/>
              </a:rPr>
              <a:t>夠格「同儕」有限、「同儕」能免費審查的時間也有限，不可能隨論文數量暴增而暴增</a:t>
            </a:r>
          </a:p>
        </p:txBody>
      </p:sp>
      <p:sp>
        <p:nvSpPr>
          <p:cNvPr id="7" name="矩形 6"/>
          <p:cNvSpPr/>
          <p:nvPr/>
        </p:nvSpPr>
        <p:spPr>
          <a:xfrm>
            <a:off x="3311860" y="5407130"/>
            <a:ext cx="5148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CFFFC9"/>
                </a:solidFill>
                <a:latin typeface="FangSong" charset="-122"/>
                <a:ea typeface="FangSong" charset="-122"/>
                <a:cs typeface="FangSong" charset="-122"/>
              </a:rPr>
              <a:t>退而求其次 ➞ 只審方法是否合宜、數據是否支持結論</a:t>
            </a:r>
            <a:endParaRPr lang="en-US" altLang="zh-TW" sz="1600" dirty="0">
              <a:solidFill>
                <a:srgbClr val="CFFFC9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r>
              <a:rPr lang="zh-TW" altLang="en-US" sz="1600" dirty="0">
                <a:solidFill>
                  <a:srgbClr val="CFFFC9"/>
                </a:solidFill>
                <a:latin typeface="FangSong" charset="-122"/>
                <a:ea typeface="FangSong" charset="-122"/>
                <a:cs typeface="FangSong" charset="-122"/>
              </a:rPr>
              <a:t>           </a:t>
            </a:r>
            <a:r>
              <a:rPr lang="zh-TW" altLang="en-US" sz="1600" b="1" dirty="0">
                <a:solidFill>
                  <a:srgbClr val="CFFFC9"/>
                </a:solidFill>
                <a:latin typeface="FangSong" charset="-122"/>
                <a:ea typeface="FangSong" charset="-122"/>
                <a:cs typeface="FangSong" charset="-122"/>
              </a:rPr>
              <a:t>➞</a:t>
            </a:r>
            <a:r>
              <a:rPr lang="zh-TW" altLang="en-US" sz="1600" dirty="0">
                <a:solidFill>
                  <a:srgbClr val="CFFFC9"/>
                </a:solidFill>
                <a:latin typeface="FangSong" charset="-122"/>
                <a:ea typeface="FangSong" charset="-122"/>
                <a:cs typeface="FangSong" charset="-122"/>
              </a:rPr>
              <a:t> 重要、意義或影響力？留給讀者判斷</a:t>
            </a:r>
          </a:p>
        </p:txBody>
      </p:sp>
      <p:cxnSp>
        <p:nvCxnSpPr>
          <p:cNvPr id="13" name="肘形接點 12"/>
          <p:cNvCxnSpPr/>
          <p:nvPr/>
        </p:nvCxnSpPr>
        <p:spPr>
          <a:xfrm>
            <a:off x="2267744" y="5263113"/>
            <a:ext cx="1044116" cy="323166"/>
          </a:xfrm>
          <a:prstGeom prst="bentConnector3">
            <a:avLst>
              <a:gd name="adj1" fmla="val 115"/>
            </a:avLst>
          </a:prstGeom>
          <a:ln>
            <a:solidFill>
              <a:srgbClr val="00F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39552" y="5908888"/>
            <a:ext cx="306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>
                <a:solidFill>
                  <a:srgbClr val="CFFFC9"/>
                </a:solidFill>
                <a:latin typeface="FangSong" charset="-122"/>
                <a:ea typeface="FangSong" charset="-122"/>
                <a:cs typeface="FangSong" charset="-122"/>
              </a:rPr>
              <a:t>型錄貼了米其林封面，內容只說東西沒有毒，但好不好吃不曉得</a:t>
            </a:r>
          </a:p>
        </p:txBody>
      </p:sp>
      <p:cxnSp>
        <p:nvCxnSpPr>
          <p:cNvPr id="20" name="肘形接點 19"/>
          <p:cNvCxnSpPr>
            <a:stCxn id="7" idx="3"/>
            <a:endCxn id="18" idx="3"/>
          </p:cNvCxnSpPr>
          <p:nvPr/>
        </p:nvCxnSpPr>
        <p:spPr>
          <a:xfrm flipH="1">
            <a:off x="3599892" y="5699518"/>
            <a:ext cx="4860540" cy="501758"/>
          </a:xfrm>
          <a:prstGeom prst="bentConnector3">
            <a:avLst>
              <a:gd name="adj1" fmla="val -4703"/>
            </a:avLst>
          </a:prstGeom>
          <a:ln>
            <a:solidFill>
              <a:srgbClr val="00F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75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548680"/>
            <a:ext cx="6545382" cy="332398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回不去的趨勢：</a:t>
            </a:r>
            <a:r>
              <a:rPr lang="zh-TW" altLang="en-US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作者與出版者的雙贏模式？</a:t>
            </a:r>
            <a:endParaRPr lang="en-US" altLang="zh-TW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endParaRPr lang="en-US" altLang="zh-TW" sz="24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buFont typeface="Wingdings" charset="2"/>
              <a:buChar char="Ø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「讀者付費」改由「作者付費」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609750" indent="-285750">
              <a:spcBef>
                <a:spcPts val="1200"/>
              </a:spcBef>
              <a:buFont typeface="Arial" charset="0"/>
              <a:buChar char="•"/>
            </a:pPr>
            <a:r>
              <a:rPr lang="zh-TW" altLang="en-US" sz="1600" dirty="0">
                <a:solidFill>
                  <a:srgbClr val="A7FB61"/>
                </a:solidFill>
                <a:latin typeface="FangSong" charset="-122"/>
                <a:ea typeface="FangSong" charset="-122"/>
                <a:cs typeface="FangSong" charset="-122"/>
              </a:rPr>
              <a:t>沒有大量出版的銷售問題、還可高舉自由分享的理念大旗</a:t>
            </a:r>
            <a:endParaRPr lang="en-US" altLang="zh-TW" sz="1600" dirty="0">
              <a:solidFill>
                <a:srgbClr val="A7FB61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spcBef>
                <a:spcPts val="1800"/>
              </a:spcBef>
              <a:buFont typeface="Wingdings" charset="2"/>
              <a:buChar char="Ø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由「挑選」的過濾型態，轉往「爭取」的收集型態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573750" indent="-285750">
              <a:spcBef>
                <a:spcPts val="1200"/>
              </a:spcBef>
              <a:buFont typeface="Arial" charset="0"/>
              <a:buChar char="•"/>
            </a:pPr>
            <a:r>
              <a:rPr lang="zh-TW" altLang="en-US" sz="1600" dirty="0">
                <a:solidFill>
                  <a:srgbClr val="A7FB61"/>
                </a:solidFill>
                <a:latin typeface="FangSong" charset="-122"/>
                <a:ea typeface="FangSong" charset="-122"/>
                <a:cs typeface="FangSong" charset="-122"/>
              </a:rPr>
              <a:t>快、好上；收錢，多多益善</a:t>
            </a:r>
            <a:endParaRPr lang="en-US" altLang="zh-TW" sz="1600" dirty="0">
              <a:solidFill>
                <a:srgbClr val="A7FB61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spcBef>
                <a:spcPts val="1800"/>
              </a:spcBef>
              <a:buFont typeface="Wingdings" charset="2"/>
              <a:buChar char="Ø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「同儕審查」無法良好運作，因為</a:t>
            </a:r>
            <a:r>
              <a:rPr lang="en-US" altLang="zh-TW" dirty="0">
                <a:latin typeface="FangSong" charset="-122"/>
                <a:ea typeface="FangSong" charset="-122"/>
                <a:cs typeface="FangSong" charset="-122"/>
              </a:rPr>
              <a:t> Mega</a:t>
            </a:r>
          </a:p>
          <a:p>
            <a:pPr marL="609750" indent="-285750">
              <a:spcBef>
                <a:spcPts val="1200"/>
              </a:spcBef>
              <a:buFont typeface="Arial" charset="0"/>
              <a:buChar char="•"/>
            </a:pPr>
            <a:r>
              <a:rPr lang="zh-TW" altLang="en-US" sz="1600" dirty="0">
                <a:solidFill>
                  <a:srgbClr val="A7FB61"/>
                </a:solidFill>
                <a:latin typeface="FangSong" charset="-122"/>
                <a:ea typeface="FangSong" charset="-122"/>
                <a:cs typeface="FangSong" charset="-122"/>
              </a:rPr>
              <a:t>降低刊登門檻、縮短審查時間，以爭取最多客戶，才是營利之道</a:t>
            </a:r>
            <a:endParaRPr lang="zh-TW" altLang="en-US" dirty="0"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672" y="4437112"/>
            <a:ext cx="698477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zh-TW" altLang="en-US" sz="24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展望未來的趨勢：</a:t>
            </a:r>
            <a:r>
              <a:rPr lang="zh-TW" altLang="en-US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兩種不同性質的平台？</a:t>
            </a:r>
            <a:r>
              <a:rPr lang="zh-TW" altLang="en-US" sz="20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 </a:t>
            </a:r>
            <a:endParaRPr lang="en-US" altLang="zh-TW" sz="2000" dirty="0">
              <a:solidFill>
                <a:srgbClr val="66FF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buFont typeface="Wingdings" charset="2"/>
              <a:buChar char="l"/>
            </a:pPr>
            <a:endParaRPr lang="en-US" altLang="zh-TW" sz="2000" dirty="0">
              <a:solidFill>
                <a:srgbClr val="66FF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buFont typeface="Wingdings" charset="2"/>
              <a:buChar char="Ø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作為學術交流 ➞ 不強調同儕審查 ➞ 快速曝光、爭取先機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spcBef>
                <a:spcPts val="1800"/>
              </a:spcBef>
              <a:buFont typeface="Wingdings" charset="2"/>
              <a:buChar char="Ø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呈現學術價值 ➞ 貫徹同儕審查 ➞ 品質之所在，公信力之所在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14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827584" y="1556792"/>
            <a:ext cx="7992888" cy="381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FangSong" pitchFamily="49" charset="-122"/>
                <a:ea typeface="FangSong" pitchFamily="49" charset="-122"/>
              </a:rPr>
              <a:t>每年百億換了什麼？台大醫學院正面表列有疑慮學術期刊的意義</a:t>
            </a:r>
          </a:p>
          <a:p>
            <a:r>
              <a:rPr lang="en-US" altLang="zh-TW" sz="2000" dirty="0">
                <a:solidFill>
                  <a:srgbClr val="66FFFF"/>
                </a:solidFill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https://www.twreporter.org/a/opinion-academic-journals-dispute-1</a:t>
            </a:r>
          </a:p>
          <a:p>
            <a:endParaRPr lang="en-US" altLang="zh-TW" sz="2000" dirty="0">
              <a:latin typeface="FangSong" pitchFamily="49" charset="-122"/>
              <a:ea typeface="FangSong" pitchFamily="49" charset="-122"/>
            </a:endParaRPr>
          </a:p>
          <a:p>
            <a:r>
              <a:rPr lang="zh-TW" altLang="en-US" sz="2000" dirty="0">
                <a:latin typeface="FangSong" pitchFamily="49" charset="-122"/>
                <a:ea typeface="FangSong" pitchFamily="49" charset="-122"/>
              </a:rPr>
              <a:t>五十一比四十九的進步：論台大醫學院處理「有疑慮期刊」的爭議</a:t>
            </a:r>
          </a:p>
          <a:p>
            <a:r>
              <a:rPr lang="en-US" altLang="zh-TW" sz="2000" dirty="0">
                <a:solidFill>
                  <a:srgbClr val="66FFFF"/>
                </a:solidFill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https://opinion.cw.com.tw/blog/profile/52/article/12217</a:t>
            </a:r>
          </a:p>
          <a:p>
            <a:endParaRPr lang="en-US" altLang="zh-TW" sz="2000" dirty="0">
              <a:latin typeface="FangSong" pitchFamily="49" charset="-122"/>
              <a:ea typeface="FangSong" pitchFamily="49" charset="-122"/>
            </a:endParaRPr>
          </a:p>
          <a:p>
            <a:r>
              <a:rPr lang="zh-TW" altLang="en-US" sz="2000" dirty="0">
                <a:latin typeface="FangSong" pitchFamily="49" charset="-122"/>
                <a:ea typeface="FangSong" pitchFamily="49" charset="-122"/>
              </a:rPr>
              <a:t>辦學術期刊也能賺大錢？好賺錢</a:t>
            </a:r>
            <a:r>
              <a:rPr lang="en-US" altLang="zh-TW" sz="2000" dirty="0">
                <a:latin typeface="FangSong" pitchFamily="49" charset="-122"/>
                <a:ea typeface="FangSong" pitchFamily="49" charset="-122"/>
              </a:rPr>
              <a:t>OA</a:t>
            </a:r>
            <a:r>
              <a:rPr lang="zh-TW" altLang="en-US" sz="2000" dirty="0">
                <a:latin typeface="FangSong" pitchFamily="49" charset="-122"/>
                <a:ea typeface="FangSong" pitchFamily="49" charset="-122"/>
              </a:rPr>
              <a:t>期刊企畫書</a:t>
            </a:r>
          </a:p>
          <a:p>
            <a:r>
              <a:rPr lang="en-US" altLang="zh-TW" sz="2000" dirty="0">
                <a:solidFill>
                  <a:srgbClr val="66FFFF"/>
                </a:solidFill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https://www.scimonth.com.tw/archives/a5709987313</a:t>
            </a:r>
          </a:p>
          <a:p>
            <a:endParaRPr lang="en-US" altLang="zh-TW" sz="2000" dirty="0">
              <a:latin typeface="FangSong" pitchFamily="49" charset="-122"/>
              <a:ea typeface="FangSong" pitchFamily="49" charset="-122"/>
            </a:endParaRPr>
          </a:p>
          <a:p>
            <a:r>
              <a:rPr lang="zh-TW" altLang="en-US" sz="2000" dirty="0">
                <a:latin typeface="FangSong" pitchFamily="49" charset="-122"/>
                <a:ea typeface="FangSong" pitchFamily="49" charset="-122"/>
              </a:rPr>
              <a:t>學術出版業「破」與「立」的拉扯－兼論 </a:t>
            </a:r>
            <a:r>
              <a:rPr lang="en-US" altLang="zh-TW" sz="2000" dirty="0">
                <a:latin typeface="FangSong" pitchFamily="49" charset="-122"/>
                <a:ea typeface="FangSong" pitchFamily="49" charset="-122"/>
              </a:rPr>
              <a:t>Mega Journal </a:t>
            </a:r>
            <a:r>
              <a:rPr lang="zh-TW" altLang="en-US" sz="2000" dirty="0">
                <a:latin typeface="FangSong" pitchFamily="49" charset="-122"/>
                <a:ea typeface="FangSong" pitchFamily="49" charset="-122"/>
              </a:rPr>
              <a:t>的解套之道</a:t>
            </a:r>
          </a:p>
          <a:p>
            <a:r>
              <a:rPr lang="en-US" altLang="zh-TW" sz="2000" dirty="0">
                <a:solidFill>
                  <a:srgbClr val="66FFFF"/>
                </a:solidFill>
                <a:latin typeface="Times New Roman" pitchFamily="18" charset="0"/>
                <a:ea typeface="FangSong" pitchFamily="49" charset="-122"/>
                <a:cs typeface="Times New Roman" pitchFamily="18" charset="0"/>
              </a:rPr>
              <a:t>https://www.scimonth.com.tw/archives/5677</a:t>
            </a:r>
          </a:p>
          <a:p>
            <a:endParaRPr lang="zh-TW" altLang="en-US" sz="2000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4195" y="73508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參考資料：</a:t>
            </a:r>
          </a:p>
        </p:txBody>
      </p:sp>
    </p:spTree>
    <p:extLst>
      <p:ext uri="{BB962C8B-B14F-4D97-AF65-F5344CB8AC3E}">
        <p14:creationId xmlns:p14="http://schemas.microsoft.com/office/powerpoint/2010/main" val="415607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6740" t="2373" r="2621" b="11235"/>
          <a:stretch/>
        </p:blipFill>
        <p:spPr>
          <a:xfrm rot="-5400000">
            <a:off x="454962" y="1065319"/>
            <a:ext cx="6654261" cy="4756888"/>
          </a:xfrm>
          <a:prstGeom prst="rect">
            <a:avLst/>
          </a:prstGeom>
        </p:spPr>
      </p:pic>
      <p:pic>
        <p:nvPicPr>
          <p:cNvPr id="1026" name="Picture 2" descr="提供相片說明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r="30374" b="990"/>
          <a:stretch/>
        </p:blipFill>
        <p:spPr bwMode="auto">
          <a:xfrm>
            <a:off x="179512" y="4701781"/>
            <a:ext cx="1594609" cy="19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175600" y="1798365"/>
            <a:ext cx="26448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altLang="zh-TW" sz="2400" i="1" dirty="0">
                <a:latin typeface="FangSong" charset="-122"/>
                <a:ea typeface="FangSong" charset="-122"/>
                <a:cs typeface="FangSong" charset="-122"/>
              </a:rPr>
              <a:t>Research</a:t>
            </a:r>
          </a:p>
          <a:p>
            <a:pPr algn="ctr">
              <a:spcBef>
                <a:spcPts val="1800"/>
              </a:spcBef>
            </a:pPr>
            <a:r>
              <a:rPr lang="en-US" altLang="zh-TW" sz="2800" i="1" dirty="0">
                <a:solidFill>
                  <a:srgbClr val="F8FFB9"/>
                </a:solidFill>
                <a:latin typeface="FangSong" charset="-122"/>
                <a:ea typeface="FangSong" charset="-122"/>
                <a:cs typeface="FangSong" charset="-122"/>
              </a:rPr>
              <a:t>Re-search</a:t>
            </a:r>
          </a:p>
          <a:p>
            <a:pPr algn="ctr">
              <a:spcBef>
                <a:spcPts val="1800"/>
              </a:spcBef>
            </a:pPr>
            <a:r>
              <a:rPr lang="zh-TW" altLang="en-US" sz="32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「爽」的初衷</a:t>
            </a:r>
            <a:endParaRPr lang="zh-TW" altLang="en-US" sz="3200" b="0" i="0" dirty="0">
              <a:solidFill>
                <a:srgbClr val="FFFF00"/>
              </a:solidFill>
              <a:effectLst/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77826" y="6289929"/>
            <a:ext cx="15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TW" altLang="en-US">
                <a:solidFill>
                  <a:srgbClr val="C3FFA3"/>
                </a:solidFill>
                <a:latin typeface="FangSong" charset="-122"/>
                <a:ea typeface="FangSong" charset="-122"/>
                <a:cs typeface="FangSong" charset="-122"/>
              </a:rPr>
              <a:t>謝謝大家！</a:t>
            </a:r>
            <a:endParaRPr lang="zh-TW" altLang="en-US" b="0" i="0" dirty="0">
              <a:solidFill>
                <a:srgbClr val="C3FFA3"/>
              </a:solidFill>
              <a:effectLst/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419872" y="764704"/>
            <a:ext cx="1080120" cy="72008"/>
          </a:xfrm>
          <a:prstGeom prst="rect">
            <a:avLst/>
          </a:prstGeom>
          <a:solidFill>
            <a:srgbClr val="FFFF00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30" name="手繪多邊形 1029"/>
          <p:cNvSpPr/>
          <p:nvPr/>
        </p:nvSpPr>
        <p:spPr>
          <a:xfrm>
            <a:off x="3923928" y="371624"/>
            <a:ext cx="3528392" cy="1368000"/>
          </a:xfrm>
          <a:custGeom>
            <a:avLst/>
            <a:gdLst>
              <a:gd name="connsiteX0" fmla="*/ 0 w 3619614"/>
              <a:gd name="connsiteY0" fmla="*/ 482600 h 1473200"/>
              <a:gd name="connsiteX1" fmla="*/ 63500 w 3619614"/>
              <a:gd name="connsiteY1" fmla="*/ 241300 h 1473200"/>
              <a:gd name="connsiteX2" fmla="*/ 266700 w 3619614"/>
              <a:gd name="connsiteY2" fmla="*/ 76200 h 1473200"/>
              <a:gd name="connsiteX3" fmla="*/ 685800 w 3619614"/>
              <a:gd name="connsiteY3" fmla="*/ 0 h 1473200"/>
              <a:gd name="connsiteX4" fmla="*/ 1778000 w 3619614"/>
              <a:gd name="connsiteY4" fmla="*/ 76200 h 1473200"/>
              <a:gd name="connsiteX5" fmla="*/ 3327400 w 3619614"/>
              <a:gd name="connsiteY5" fmla="*/ 342900 h 1473200"/>
              <a:gd name="connsiteX6" fmla="*/ 3619500 w 3619614"/>
              <a:gd name="connsiteY6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614" h="1473200">
                <a:moveTo>
                  <a:pt x="0" y="482600"/>
                </a:moveTo>
                <a:cubicBezTo>
                  <a:pt x="9525" y="395816"/>
                  <a:pt x="19050" y="309033"/>
                  <a:pt x="63500" y="241300"/>
                </a:cubicBezTo>
                <a:cubicBezTo>
                  <a:pt x="107950" y="173567"/>
                  <a:pt x="162983" y="116417"/>
                  <a:pt x="266700" y="76200"/>
                </a:cubicBezTo>
                <a:cubicBezTo>
                  <a:pt x="370417" y="35983"/>
                  <a:pt x="433917" y="0"/>
                  <a:pt x="685800" y="0"/>
                </a:cubicBezTo>
                <a:cubicBezTo>
                  <a:pt x="937683" y="0"/>
                  <a:pt x="1337733" y="19050"/>
                  <a:pt x="1778000" y="76200"/>
                </a:cubicBezTo>
                <a:cubicBezTo>
                  <a:pt x="2218267" y="133350"/>
                  <a:pt x="3020483" y="110067"/>
                  <a:pt x="3327400" y="342900"/>
                </a:cubicBezTo>
                <a:cubicBezTo>
                  <a:pt x="3634317" y="575733"/>
                  <a:pt x="3619500" y="1473200"/>
                  <a:pt x="3619500" y="1473200"/>
                </a:cubicBezTo>
              </a:path>
            </a:pathLst>
          </a:custGeom>
          <a:noFill/>
          <a:ln w="28575">
            <a:solidFill>
              <a:srgbClr val="FFFF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122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67744" y="177281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320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倫理：行為</a:t>
            </a:r>
            <a:r>
              <a:rPr lang="zh-TW" altLang="en-US" sz="32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對或錯的判斷</a:t>
            </a:r>
            <a:endParaRPr lang="en-US" altLang="zh-TW" sz="32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3573016"/>
            <a:ext cx="8219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學術倫理：從事學術工作過程中的行為對錯之判斷</a:t>
            </a:r>
            <a:endParaRPr lang="en-US" altLang="zh-TW" sz="28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35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547664" y="1628800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charset="2"/>
              <a:buChar char="l"/>
            </a:pPr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學術研究是專門的行業</a:t>
            </a:r>
            <a:endParaRPr lang="en-US" altLang="zh-TW" sz="28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spcBef>
                <a:spcPts val="2400"/>
              </a:spcBef>
              <a:buClr>
                <a:srgbClr val="FFFF00"/>
              </a:buClr>
              <a:buFont typeface="Wingdings" charset="2"/>
              <a:buChar char="l"/>
            </a:pPr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學術研究是規模龐大的行業</a:t>
            </a:r>
            <a:endParaRPr lang="en-US" altLang="zh-TW" sz="28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spcBef>
                <a:spcPts val="2400"/>
              </a:spcBef>
              <a:buClr>
                <a:srgbClr val="FFFF00"/>
              </a:buClr>
              <a:buFont typeface="Wingdings" charset="2"/>
              <a:buChar char="l"/>
            </a:pPr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台灣的科技部在</a:t>
            </a:r>
            <a:r>
              <a:rPr lang="en-US" altLang="zh-TW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2020</a:t>
            </a:r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年補助基礎研究的專題計畫，總經費就超過一百億新台幣</a:t>
            </a:r>
            <a:endParaRPr lang="en-US" altLang="zh-TW" sz="28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spcBef>
                <a:spcPts val="2400"/>
              </a:spcBef>
              <a:buClr>
                <a:srgbClr val="FFFF00"/>
              </a:buClr>
              <a:buFont typeface="Wingdings" charset="2"/>
              <a:buChar char="l"/>
            </a:pPr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主要產品：期刊論文</a:t>
            </a:r>
          </a:p>
        </p:txBody>
      </p:sp>
    </p:spTree>
    <p:extLst>
      <p:ext uri="{BB962C8B-B14F-4D97-AF65-F5344CB8AC3E}">
        <p14:creationId xmlns:p14="http://schemas.microsoft.com/office/powerpoint/2010/main" val="164500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339752" y="1916832"/>
            <a:ext cx="518457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學術期刊的本質</a:t>
            </a:r>
            <a:endParaRPr lang="en-US" altLang="zh-TW" sz="36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endParaRPr lang="en-US" altLang="zh-TW" sz="3200" dirty="0">
              <a:latin typeface="FangSong" charset="-122"/>
              <a:ea typeface="FangSong" charset="-122"/>
              <a:cs typeface="FangSong" charset="-122"/>
            </a:endParaRPr>
          </a:p>
          <a:p>
            <a:pPr marL="457200" indent="-457200">
              <a:buFont typeface="Wingdings" charset="2"/>
              <a:buChar char="l"/>
            </a:pPr>
            <a:r>
              <a:rPr lang="zh-TW" altLang="en-US" sz="3200" dirty="0">
                <a:latin typeface="FangSong" charset="-122"/>
                <a:ea typeface="FangSong" charset="-122"/>
                <a:cs typeface="FangSong" charset="-122"/>
              </a:rPr>
              <a:t>學術社群的溝通平台</a:t>
            </a:r>
            <a:endParaRPr lang="en-US" altLang="zh-TW" sz="3200" dirty="0">
              <a:latin typeface="FangSong" charset="-122"/>
              <a:ea typeface="FangSong" charset="-122"/>
              <a:cs typeface="FangSong" charset="-122"/>
            </a:endParaRPr>
          </a:p>
          <a:p>
            <a:pPr marL="457200" indent="-457200">
              <a:spcBef>
                <a:spcPts val="1200"/>
              </a:spcBef>
              <a:buFont typeface="Wingdings" charset="2"/>
              <a:buChar char="l"/>
            </a:pPr>
            <a:r>
              <a:rPr lang="zh-TW" altLang="en-US" sz="3200" dirty="0">
                <a:latin typeface="FangSong" charset="-122"/>
                <a:ea typeface="FangSong" charset="-122"/>
                <a:cs typeface="FangSong" charset="-122"/>
              </a:rPr>
              <a:t>學術同儕間的專業互助</a:t>
            </a:r>
          </a:p>
        </p:txBody>
      </p:sp>
    </p:spTree>
    <p:extLst>
      <p:ext uri="{BB962C8B-B14F-4D97-AF65-F5344CB8AC3E}">
        <p14:creationId xmlns:p14="http://schemas.microsoft.com/office/powerpoint/2010/main" val="174522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90842" y="836712"/>
            <a:ext cx="412923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學術論文，</a:t>
            </a:r>
            <a:r>
              <a:rPr lang="zh-TW" altLang="en-US" sz="20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若回到初衷</a:t>
            </a:r>
            <a:endParaRPr lang="en-US" altLang="zh-TW" sz="20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buFont typeface="Wingdings" charset="2"/>
              <a:buChar char="Ø"/>
            </a:pP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buFont typeface="Wingdings" charset="2"/>
              <a:buChar char="Ø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新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對進步而言，是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609750" indent="-285750">
              <a:spcBef>
                <a:spcPts val="1200"/>
              </a:spcBef>
              <a:buFont typeface="Arial" charset="0"/>
              <a:buChar char="•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有意義（</a:t>
            </a:r>
            <a:r>
              <a:rPr lang="en-US" altLang="zh-TW" dirty="0">
                <a:latin typeface="FangSong" charset="-122"/>
                <a:ea typeface="FangSong" charset="-122"/>
                <a:cs typeface="FangSong" charset="-122"/>
              </a:rPr>
              <a:t>significance</a:t>
            </a: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）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609750" indent="-285750">
              <a:spcBef>
                <a:spcPts val="1200"/>
              </a:spcBef>
              <a:buFont typeface="Arial" charset="0"/>
              <a:buChar char="•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重要（</a:t>
            </a:r>
            <a:r>
              <a:rPr lang="en-US" altLang="zh-TW" dirty="0">
                <a:latin typeface="FangSong" charset="-122"/>
                <a:ea typeface="FangSong" charset="-122"/>
                <a:cs typeface="FangSong" charset="-122"/>
              </a:rPr>
              <a:t>importance</a:t>
            </a: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）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609750" indent="-285750">
              <a:spcBef>
                <a:spcPts val="1200"/>
              </a:spcBef>
              <a:buFont typeface="Arial" charset="0"/>
              <a:buChar char="•"/>
            </a:pP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具有影響力（</a:t>
            </a:r>
            <a:r>
              <a:rPr lang="en-US" altLang="zh-TW" dirty="0">
                <a:latin typeface="FangSong" charset="-122"/>
                <a:ea typeface="FangSong" charset="-122"/>
                <a:cs typeface="FangSong" charset="-122"/>
              </a:rPr>
              <a:t>impact</a:t>
            </a:r>
            <a:r>
              <a:rPr lang="zh-TW" altLang="en-US" dirty="0">
                <a:latin typeface="FangSong" charset="-122"/>
                <a:ea typeface="FangSong" charset="-122"/>
                <a:cs typeface="FangSong" charset="-122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5098713" y="2196411"/>
            <a:ext cx="321770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nl-NL" sz="2000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同儕審查</a:t>
            </a:r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spcBef>
                <a:spcPts val="1800"/>
              </a:spcBef>
              <a:buFont typeface="Wingdings" charset="2"/>
              <a:buChar char="Ø"/>
            </a:pPr>
            <a:r>
              <a:rPr lang="zh-TW" altLang="en-US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「懂的人」內行推薦</a:t>
            </a:r>
            <a:endParaRPr lang="en-US" altLang="zh-TW" dirty="0">
              <a:solidFill>
                <a:srgbClr val="66FF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285750" indent="-285750">
              <a:spcBef>
                <a:spcPts val="1800"/>
              </a:spcBef>
              <a:buFont typeface="Wingdings" charset="2"/>
              <a:buChar char="Ø"/>
            </a:pPr>
            <a:r>
              <a:rPr lang="zh-TW" altLang="en-US" dirty="0">
                <a:solidFill>
                  <a:srgbClr val="66FFFF"/>
                </a:solidFill>
                <a:latin typeface="FangSong" charset="-122"/>
                <a:ea typeface="FangSong" charset="-122"/>
                <a:cs typeface="FangSong" charset="-122"/>
              </a:rPr>
              <a:t>順便檢查內容是否可信</a:t>
            </a:r>
          </a:p>
        </p:txBody>
      </p:sp>
      <p:sp>
        <p:nvSpPr>
          <p:cNvPr id="5" name="右大括弧 4"/>
          <p:cNvSpPr/>
          <p:nvPr/>
        </p:nvSpPr>
        <p:spPr>
          <a:xfrm>
            <a:off x="4543139" y="2029058"/>
            <a:ext cx="288032" cy="17504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5576" y="4905856"/>
            <a:ext cx="806489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CCFF"/>
                </a:solidFill>
                <a:latin typeface="FangSong" charset="-122"/>
                <a:ea typeface="FangSong" charset="-122"/>
                <a:cs typeface="FangSong" charset="-122"/>
              </a:rPr>
              <a:t>基於信任原則：</a:t>
            </a:r>
            <a:endParaRPr lang="en-US" altLang="zh-TW" sz="2400" dirty="0">
              <a:solidFill>
                <a:srgbClr val="FFCC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algn="ctr">
              <a:spcBef>
                <a:spcPts val="1800"/>
              </a:spcBef>
            </a:pPr>
            <a:r>
              <a:rPr lang="zh-TW" altLang="en-US" sz="2000" dirty="0">
                <a:solidFill>
                  <a:srgbClr val="FFCCFF"/>
                </a:solidFill>
                <a:latin typeface="FangSong" charset="-122"/>
                <a:ea typeface="FangSong" charset="-122"/>
                <a:cs typeface="FangSong" charset="-122"/>
              </a:rPr>
              <a:t>僅根據作者提交的內容審查，不牽涉實驗現場以及原始數據檢視</a:t>
            </a:r>
          </a:p>
        </p:txBody>
      </p:sp>
    </p:spTree>
    <p:extLst>
      <p:ext uri="{BB962C8B-B14F-4D97-AF65-F5344CB8AC3E}">
        <p14:creationId xmlns:p14="http://schemas.microsoft.com/office/powerpoint/2010/main" val="188895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475656" y="184482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誠實與公正的科學發表</a:t>
            </a:r>
            <a:r>
              <a:rPr lang="zh-TW" altLang="en-US" sz="280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過程：</a:t>
            </a:r>
            <a:endParaRPr lang="en-US" altLang="zh-TW" sz="28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736" y="2852936"/>
            <a:ext cx="48965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0"/>
              </a:spcBef>
              <a:buFont typeface="Wingdings" charset="2"/>
              <a:buChar char="l"/>
            </a:pPr>
            <a:r>
              <a:rPr lang="zh-TW" altLang="en-US" sz="2200" dirty="0">
                <a:latin typeface="FangSong" charset="-122"/>
                <a:ea typeface="FangSong" charset="-122"/>
                <a:cs typeface="FangSong" charset="-122"/>
              </a:rPr>
              <a:t>作者必須誠實地展現各種研究資料</a:t>
            </a:r>
            <a:endParaRPr lang="en-US" altLang="zh-TW" sz="2200" dirty="0"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spcBef>
                <a:spcPts val="3000"/>
              </a:spcBef>
              <a:buFont typeface="Wingdings" charset="2"/>
              <a:buChar char="l"/>
            </a:pPr>
            <a:r>
              <a:rPr lang="zh-TW" altLang="en-US" sz="2200" dirty="0">
                <a:latin typeface="FangSong" charset="-122"/>
                <a:ea typeface="FangSong" charset="-122"/>
                <a:cs typeface="FangSong" charset="-122"/>
              </a:rPr>
              <a:t>同儕審查制度能夠確實有效的運作</a:t>
            </a:r>
            <a:endParaRPr lang="en-US" altLang="zh-TW" sz="2200" dirty="0">
              <a:latin typeface="FangSong" charset="-122"/>
              <a:ea typeface="FangSong" charset="-122"/>
              <a:cs typeface="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459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544" y="459824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FF00"/>
                </a:solidFill>
                <a:latin typeface="FangSong" pitchFamily="49" charset="-122"/>
                <a:ea typeface="FangSong" pitchFamily="49" charset="-122"/>
              </a:rPr>
              <a:t>常見的「不當研究行為」之五種類型：</a:t>
            </a:r>
          </a:p>
          <a:p>
            <a:pPr marL="360000"/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600"/>
              </a:spcBef>
            </a:pPr>
            <a:r>
              <a:rPr lang="en-US" altLang="zh-TW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1.</a:t>
            </a:r>
            <a:r>
              <a:rPr lang="zh-TW" altLang="en-US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資料蒐集程序不當</a:t>
            </a:r>
            <a:endParaRPr lang="en-US" altLang="zh-TW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600"/>
              </a:spcBef>
            </a:pPr>
            <a:r>
              <a:rPr lang="zh-TW" altLang="en-US" dirty="0">
                <a:solidFill>
                  <a:srgbClr val="00F4FF"/>
                </a:solidFill>
                <a:latin typeface="FangSong" pitchFamily="49" charset="-122"/>
                <a:ea typeface="FangSong" pitchFamily="49" charset="-122"/>
              </a:rPr>
              <a:t>   人體實驗、動物實驗、管制藥品等法律規範之事，照規矩走</a:t>
            </a:r>
            <a:endParaRPr lang="en-US" altLang="zh-TW" dirty="0">
              <a:solidFill>
                <a:srgbClr val="00F4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2400"/>
              </a:spcBef>
            </a:pPr>
            <a:r>
              <a:rPr lang="en-US" altLang="zh-TW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2.</a:t>
            </a:r>
            <a:r>
              <a:rPr lang="zh-TW" altLang="en-US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捏造與篡改（變造）研究資料</a:t>
            </a:r>
            <a:endParaRPr lang="en-US" altLang="zh-TW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600"/>
              </a:spcBef>
            </a:pPr>
            <a:r>
              <a:rPr lang="zh-TW" altLang="en-US" dirty="0">
                <a:solidFill>
                  <a:srgbClr val="00F4FF"/>
                </a:solidFill>
                <a:latin typeface="FangSong" pitchFamily="49" charset="-122"/>
                <a:ea typeface="FangSong" pitchFamily="49" charset="-122"/>
              </a:rPr>
              <a:t>   原始數據所經過的任何處理，都必須告知讀者</a:t>
            </a:r>
            <a:endParaRPr lang="en-US" altLang="zh-TW" dirty="0">
              <a:solidFill>
                <a:srgbClr val="00F4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2400"/>
              </a:spcBef>
            </a:pPr>
            <a:r>
              <a:rPr lang="en-US" altLang="zh-TW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3.</a:t>
            </a:r>
            <a:r>
              <a:rPr lang="zh-TW" altLang="en-US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剽竊與抄襲</a:t>
            </a:r>
            <a:endParaRPr lang="en-US" altLang="zh-TW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600"/>
              </a:spcBef>
            </a:pPr>
            <a:r>
              <a:rPr lang="zh-TW" altLang="en-US" dirty="0">
                <a:solidFill>
                  <a:srgbClr val="00F4FF"/>
                </a:solidFill>
                <a:latin typeface="FangSong" pitchFamily="49" charset="-122"/>
                <a:ea typeface="FangSong" pitchFamily="49" charset="-122"/>
              </a:rPr>
              <a:t>   謹記「向別人借了多少東西要跟人家說清楚」的基本常識</a:t>
            </a:r>
            <a:endParaRPr lang="en-US" altLang="zh-TW" dirty="0">
              <a:solidFill>
                <a:srgbClr val="00F4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2400"/>
              </a:spcBef>
            </a:pPr>
            <a:r>
              <a:rPr lang="en-US" altLang="zh-TW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4.</a:t>
            </a:r>
            <a:r>
              <a:rPr lang="zh-TW" altLang="en-US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不當之作者定義和不當掛名</a:t>
            </a:r>
            <a:endParaRPr lang="en-US" altLang="zh-TW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600"/>
              </a:spcBef>
            </a:pPr>
            <a:r>
              <a:rPr lang="zh-TW" altLang="en-US" dirty="0">
                <a:solidFill>
                  <a:srgbClr val="00F4FF"/>
                </a:solidFill>
                <a:latin typeface="FangSong" pitchFamily="49" charset="-122"/>
                <a:ea typeface="FangSong" pitchFamily="49" charset="-122"/>
              </a:rPr>
              <a:t>   作者序要所有作者（於不受脅迫下）同意；在哪個序位，就擔那個風險</a:t>
            </a:r>
            <a:endParaRPr lang="en-US" altLang="zh-TW" dirty="0">
              <a:solidFill>
                <a:srgbClr val="00F4FF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2400"/>
              </a:spcBef>
            </a:pPr>
            <a:r>
              <a:rPr lang="en-US" altLang="zh-TW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5.</a:t>
            </a:r>
            <a:r>
              <a:rPr lang="zh-TW" altLang="en-US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重複發表與出版研究成果、申請計畫</a:t>
            </a:r>
            <a:endParaRPr lang="en-US" altLang="zh-TW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600"/>
              </a:spcBef>
            </a:pPr>
            <a:r>
              <a:rPr lang="zh-TW" altLang="en-US" dirty="0">
                <a:solidFill>
                  <a:srgbClr val="00F4FF"/>
                </a:solidFill>
                <a:latin typeface="FangSong" pitchFamily="49" charset="-122"/>
                <a:ea typeface="FangSong" pitchFamily="49" charset="-122"/>
              </a:rPr>
              <a:t>   正式發表（要錢）的地方只能選一個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69357" y="6408725"/>
            <a:ext cx="2133600" cy="365125"/>
          </a:xfrm>
        </p:spPr>
        <p:txBody>
          <a:bodyPr/>
          <a:lstStyle/>
          <a:p>
            <a:fld id="{EB67BD29-70D4-44A6-8564-F78D13F65DA7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746373" y="5755884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2000" dirty="0">
                <a:latin typeface="FangSong" pitchFamily="49" charset="-122"/>
                <a:ea typeface="FangSong" pitchFamily="49" charset="-122"/>
              </a:rPr>
              <a:t>其它未敘狀況，一概以</a:t>
            </a:r>
            <a:r>
              <a:rPr lang="zh-TW" altLang="en-US" sz="2400" b="1" dirty="0">
                <a:latin typeface="FangSong" pitchFamily="49" charset="-122"/>
                <a:ea typeface="FangSong" pitchFamily="49" charset="-122"/>
              </a:rPr>
              <a:t>「良心」</a:t>
            </a:r>
            <a:r>
              <a:rPr lang="zh-TW" altLang="en-US" sz="2000" dirty="0">
                <a:latin typeface="FangSong" pitchFamily="49" charset="-122"/>
                <a:ea typeface="FangSong" pitchFamily="49" charset="-122"/>
              </a:rPr>
              <a:t>為原則</a:t>
            </a:r>
          </a:p>
        </p:txBody>
      </p:sp>
      <p:sp>
        <p:nvSpPr>
          <p:cNvPr id="6" name="矩形 5"/>
          <p:cNvSpPr/>
          <p:nvPr/>
        </p:nvSpPr>
        <p:spPr>
          <a:xfrm>
            <a:off x="179512" y="625063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臺灣學術倫理教育資源中心</a:t>
            </a:r>
            <a:endParaRPr lang="en-US" altLang="zh-TW" sz="12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r>
              <a:rPr lang="zh-TW" altLang="en-US" sz="12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https://ethics-s.moe.edu.tw/static/ethics/u04/index.html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BD29-70D4-44A6-8564-F78D13F65DA7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79612" y="2852936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zh-TW" altLang="en-US" sz="2000">
                <a:latin typeface="FangSong" charset="-122"/>
                <a:ea typeface="FangSong" charset="-122"/>
                <a:cs typeface="FangSong" charset="-122"/>
              </a:rPr>
              <a:t>論文（研究計畫）中</a:t>
            </a:r>
            <a:r>
              <a:rPr lang="zh-TW" altLang="en-US" sz="2000" dirty="0">
                <a:latin typeface="FangSong" charset="-122"/>
                <a:ea typeface="FangSong" charset="-122"/>
                <a:cs typeface="FangSong" charset="-122"/>
              </a:rPr>
              <a:t>的文字句組，若無</a:t>
            </a:r>
            <a:r>
              <a:rPr lang="zh-TW" altLang="en-US" sz="2000">
                <a:latin typeface="FangSong" charset="-122"/>
                <a:ea typeface="FangSong" charset="-122"/>
                <a:cs typeface="FangSong" charset="-122"/>
              </a:rPr>
              <a:t>引用來源便</a:t>
            </a:r>
            <a:r>
              <a:rPr lang="zh-TW" altLang="en-US" sz="2000" dirty="0">
                <a:latin typeface="FangSong" charset="-122"/>
                <a:ea typeface="FangSong" charset="-122"/>
                <a:cs typeface="FangSong" charset="-122"/>
              </a:rPr>
              <a:t>視為原創</a:t>
            </a:r>
            <a:endParaRPr lang="en-US" altLang="zh-TW" sz="2000" dirty="0"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buFont typeface="Wingdings" charset="2"/>
              <a:buChar char="l"/>
            </a:pPr>
            <a:endParaRPr lang="en-US" altLang="zh-TW" sz="2000" dirty="0">
              <a:latin typeface="FangSong" charset="-122"/>
              <a:ea typeface="FangSong" charset="-122"/>
              <a:cs typeface="FangSong" charset="-122"/>
            </a:endParaRPr>
          </a:p>
          <a:p>
            <a:pPr marL="342900" indent="-342900">
              <a:buFont typeface="Wingdings" charset="2"/>
              <a:buChar char="l"/>
            </a:pPr>
            <a:r>
              <a:rPr lang="zh-TW" altLang="en-US" sz="2000" dirty="0">
                <a:latin typeface="FangSong" charset="-122"/>
                <a:ea typeface="FangSong" charset="-122"/>
                <a:cs typeface="FangSong" charset="-122"/>
              </a:rPr>
              <a:t>皆是審稿人在判斷這篇論文原創性、新穎性的一部分</a:t>
            </a:r>
          </a:p>
        </p:txBody>
      </p:sp>
      <p:sp>
        <p:nvSpPr>
          <p:cNvPr id="6" name="矩形 5"/>
          <p:cNvSpPr/>
          <p:nvPr/>
        </p:nvSpPr>
        <p:spPr>
          <a:xfrm>
            <a:off x="548996" y="1700808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「文字再使用」的爭議</a:t>
            </a:r>
            <a:endParaRPr lang="en-US" altLang="zh-TW" sz="28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28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EB67BD29-70D4-44A6-8564-F78D13F65DA7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331640" y="836712"/>
            <a:ext cx="6840760" cy="4608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本輕利重</a:t>
            </a:r>
            <a:r>
              <a:rPr lang="zh-TW" altLang="en-US" sz="3200" dirty="0">
                <a:solidFill>
                  <a:srgbClr val="FFFF00"/>
                </a:solidFill>
                <a:latin typeface="FangSong" charset="-122"/>
                <a:ea typeface="FangSong" charset="-122"/>
                <a:cs typeface="FangSong" charset="-122"/>
              </a:rPr>
              <a:t>的「不當研究行為」：</a:t>
            </a:r>
            <a:endParaRPr lang="en-US" altLang="zh-TW" sz="3200" dirty="0">
              <a:solidFill>
                <a:srgbClr val="FFFF00"/>
              </a:solidFill>
              <a:latin typeface="FangSong" charset="-122"/>
              <a:ea typeface="FangSong" charset="-122"/>
              <a:cs typeface="FangSong" charset="-122"/>
            </a:endParaRPr>
          </a:p>
          <a:p>
            <a:endParaRPr lang="en-US" altLang="zh-TW" dirty="0">
              <a:latin typeface="FangSong" charset="-122"/>
              <a:ea typeface="FangSong" charset="-122"/>
              <a:cs typeface="FangSong" charset="-122"/>
            </a:endParaRPr>
          </a:p>
          <a:p>
            <a:pPr marL="360000"/>
            <a:endParaRPr lang="en-US" altLang="zh-TW" sz="2200" dirty="0">
              <a:latin typeface="FangSong" charset="-122"/>
              <a:ea typeface="FangSong" charset="-122"/>
              <a:cs typeface="FangSong" charset="-122"/>
            </a:endParaRPr>
          </a:p>
          <a:p>
            <a:pPr marL="360000"/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   </a:t>
            </a:r>
            <a:r>
              <a:rPr lang="en-US" altLang="zh-TW" sz="2800" dirty="0">
                <a:latin typeface="FangSong" charset="-122"/>
                <a:ea typeface="FangSong" charset="-122"/>
                <a:cs typeface="FangSong" charset="-122"/>
              </a:rPr>
              <a:t>1.</a:t>
            </a: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半吊子的公權力</a:t>
            </a:r>
            <a:endParaRPr lang="en-US" altLang="zh-TW" sz="2800" dirty="0"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1800"/>
              </a:spcBef>
            </a:pP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   </a:t>
            </a:r>
            <a:r>
              <a:rPr lang="en-US" altLang="zh-TW" sz="2800" dirty="0">
                <a:latin typeface="FangSong" charset="-122"/>
                <a:ea typeface="FangSong" charset="-122"/>
                <a:cs typeface="FangSong" charset="-122"/>
              </a:rPr>
              <a:t>2.</a:t>
            </a: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大部分的論文都沒人在意</a:t>
            </a:r>
            <a:endParaRPr lang="en-US" altLang="zh-TW" sz="2800" dirty="0"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1800"/>
              </a:spcBef>
            </a:pP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   </a:t>
            </a:r>
            <a:r>
              <a:rPr lang="en-US" altLang="zh-TW" sz="2800" dirty="0">
                <a:latin typeface="FangSong" charset="-122"/>
                <a:ea typeface="FangSong" charset="-122"/>
                <a:cs typeface="FangSong" charset="-122"/>
              </a:rPr>
              <a:t>3.</a:t>
            </a: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即便出包也很好拗</a:t>
            </a:r>
            <a:endParaRPr lang="en-US" altLang="zh-TW" sz="2800" dirty="0"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1800"/>
              </a:spcBef>
            </a:pP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   </a:t>
            </a:r>
            <a:r>
              <a:rPr lang="en-US" altLang="zh-TW" sz="2800" dirty="0">
                <a:latin typeface="FangSong" charset="-122"/>
                <a:ea typeface="FangSong" charset="-122"/>
                <a:cs typeface="FangSong" charset="-122"/>
              </a:rPr>
              <a:t>4.</a:t>
            </a: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除非窩裡反</a:t>
            </a:r>
            <a:endParaRPr lang="en-US" altLang="zh-TW" sz="2800" dirty="0">
              <a:latin typeface="FangSong" charset="-122"/>
              <a:ea typeface="FangSong" charset="-122"/>
              <a:cs typeface="FangSong" charset="-122"/>
            </a:endParaRPr>
          </a:p>
          <a:p>
            <a:pPr marL="360000">
              <a:spcBef>
                <a:spcPts val="1800"/>
              </a:spcBef>
            </a:pP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   </a:t>
            </a:r>
            <a:r>
              <a:rPr lang="en-US" altLang="zh-TW" sz="2800" dirty="0">
                <a:latin typeface="FangSong" charset="-122"/>
                <a:ea typeface="FangSong" charset="-122"/>
                <a:cs typeface="FangSong" charset="-122"/>
              </a:rPr>
              <a:t>5.</a:t>
            </a:r>
            <a:r>
              <a:rPr lang="zh-TW" altLang="en-US" sz="2800" dirty="0">
                <a:latin typeface="FangSong" charset="-122"/>
                <a:ea typeface="FangSong" charset="-122"/>
                <a:cs typeface="FangSong" charset="-122"/>
              </a:rPr>
              <a:t>加入學閥保障多</a:t>
            </a:r>
          </a:p>
        </p:txBody>
      </p:sp>
    </p:spTree>
    <p:extLst>
      <p:ext uri="{BB962C8B-B14F-4D97-AF65-F5344CB8AC3E}">
        <p14:creationId xmlns:p14="http://schemas.microsoft.com/office/powerpoint/2010/main" val="37660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1273</Words>
  <Application>Microsoft Office PowerPoint</Application>
  <PresentationFormat>如螢幕大小 (4:3)</PresentationFormat>
  <Paragraphs>152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FangSong</vt:lpstr>
      <vt:lpstr>新細明體</vt:lpstr>
      <vt:lpstr>Arial</vt:lpstr>
      <vt:lpstr>Calibri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Admin</cp:lastModifiedBy>
  <cp:revision>58</cp:revision>
  <cp:lastPrinted>2022-12-19T07:39:15Z</cp:lastPrinted>
  <dcterms:created xsi:type="dcterms:W3CDTF">2022-08-31T02:49:45Z</dcterms:created>
  <dcterms:modified xsi:type="dcterms:W3CDTF">2022-12-19T08:05:07Z</dcterms:modified>
</cp:coreProperties>
</file>