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61" r:id="rId4"/>
    <p:sldId id="269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22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02556-CFB7-45A8-A005-2439692219C3}" type="datetimeFigureOut">
              <a:rPr lang="zh-TW" altLang="en-US" smtClean="0"/>
              <a:pPr/>
              <a:t>2016/3/7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88886-FD20-4DD4-B3B1-B2E96EA67D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205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7388"/>
            <a:ext cx="4562475" cy="3421062"/>
          </a:xfrm>
          <a:ln/>
        </p:spPr>
      </p:sp>
      <p:sp>
        <p:nvSpPr>
          <p:cNvPr id="1454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5207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84E-332F-45C2-9F4C-0D50B7B0C725}" type="datetimeFigureOut">
              <a:rPr lang="zh-TW" altLang="en-US" smtClean="0"/>
              <a:pPr/>
              <a:t>2016/3/7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CBB-4984-427A-9245-3AC8FB5ACE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40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84E-332F-45C2-9F4C-0D50B7B0C725}" type="datetimeFigureOut">
              <a:rPr lang="zh-TW" altLang="en-US" smtClean="0"/>
              <a:pPr/>
              <a:t>2016/3/7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CBB-4984-427A-9245-3AC8FB5ACE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22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84E-332F-45C2-9F4C-0D50B7B0C725}" type="datetimeFigureOut">
              <a:rPr lang="zh-TW" altLang="en-US" smtClean="0"/>
              <a:pPr/>
              <a:t>2016/3/7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CBB-4984-427A-9245-3AC8FB5ACE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72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84E-332F-45C2-9F4C-0D50B7B0C725}" type="datetimeFigureOut">
              <a:rPr lang="zh-TW" altLang="en-US" smtClean="0"/>
              <a:pPr/>
              <a:t>2016/3/7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CBB-4984-427A-9245-3AC8FB5ACE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70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84E-332F-45C2-9F4C-0D50B7B0C725}" type="datetimeFigureOut">
              <a:rPr lang="zh-TW" altLang="en-US" smtClean="0"/>
              <a:pPr/>
              <a:t>2016/3/7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CBB-4984-427A-9245-3AC8FB5ACE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25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84E-332F-45C2-9F4C-0D50B7B0C725}" type="datetimeFigureOut">
              <a:rPr lang="zh-TW" altLang="en-US" smtClean="0"/>
              <a:pPr/>
              <a:t>2016/3/7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CBB-4984-427A-9245-3AC8FB5ACE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78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84E-332F-45C2-9F4C-0D50B7B0C725}" type="datetimeFigureOut">
              <a:rPr lang="zh-TW" altLang="en-US" smtClean="0"/>
              <a:pPr/>
              <a:t>2016/3/7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CBB-4984-427A-9245-3AC8FB5ACE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07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84E-332F-45C2-9F4C-0D50B7B0C725}" type="datetimeFigureOut">
              <a:rPr lang="zh-TW" altLang="en-US" smtClean="0"/>
              <a:pPr/>
              <a:t>2016/3/7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CBB-4984-427A-9245-3AC8FB5ACE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49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84E-332F-45C2-9F4C-0D50B7B0C725}" type="datetimeFigureOut">
              <a:rPr lang="zh-TW" altLang="en-US" smtClean="0"/>
              <a:pPr/>
              <a:t>2016/3/7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CBB-4984-427A-9245-3AC8FB5ACE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990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84E-332F-45C2-9F4C-0D50B7B0C725}" type="datetimeFigureOut">
              <a:rPr lang="zh-TW" altLang="en-US" smtClean="0"/>
              <a:pPr/>
              <a:t>2016/3/7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CBB-4984-427A-9245-3AC8FB5ACE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56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B84E-332F-45C2-9F4C-0D50B7B0C725}" type="datetimeFigureOut">
              <a:rPr lang="zh-TW" altLang="en-US" smtClean="0"/>
              <a:pPr/>
              <a:t>2016/3/7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CBB-4984-427A-9245-3AC8FB5ACE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3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3821"/>
          </a:xfrm>
          <a:prstGeom prst="rect">
            <a:avLst/>
          </a:prstGeom>
        </p:spPr>
      </p:pic>
      <p:pic>
        <p:nvPicPr>
          <p:cNvPr id="9" name="圖片 39" descr="D:\友柏的檔案\Temp\logo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6610" r="4907" b="4152"/>
          <a:stretch>
            <a:fillRect/>
          </a:stretch>
        </p:blipFill>
        <p:spPr bwMode="auto">
          <a:xfrm>
            <a:off x="7855577" y="178556"/>
            <a:ext cx="1119087" cy="8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40" descr="kmu_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1" y="108701"/>
            <a:ext cx="965965" cy="96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 userDrawn="1"/>
        </p:nvSpPr>
        <p:spPr>
          <a:xfrm>
            <a:off x="1701940" y="99564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黑體" pitchFamily="49" charset="-120"/>
                <a:ea typeface="華康粗黑體" pitchFamily="49" charset="-120"/>
              </a:rPr>
              <a:t>高雄醫學大學    國立中山大學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28650" y="593123"/>
            <a:ext cx="7886700" cy="625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AB84E-332F-45C2-9F4C-0D50B7B0C725}" type="datetimeFigureOut">
              <a:rPr lang="zh-TW" altLang="en-US" smtClean="0"/>
              <a:pPr/>
              <a:t>2016/3/7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7DCBB-4984-427A-9245-3AC8FB5ACE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64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602026" y="1986490"/>
            <a:ext cx="8029832" cy="14650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 立 中 山 大 學</a:t>
            </a:r>
            <a:endParaRPr lang="en-US" altLang="zh-TW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>
                <a:solidFill>
                  <a:srgbClr val="7030A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研究基地簡介</a:t>
            </a:r>
            <a:endParaRPr lang="zh-TW" altLang="en-US" sz="4400" b="1" dirty="0">
              <a:solidFill>
                <a:srgbClr val="7030A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副標題 2"/>
          <p:cNvSpPr txBox="1">
            <a:spLocks/>
          </p:cNvSpPr>
          <p:nvPr/>
        </p:nvSpPr>
        <p:spPr>
          <a:xfrm>
            <a:off x="1187942" y="3451506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76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13" y="1629335"/>
            <a:ext cx="6655444" cy="451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05815" y="6022797"/>
            <a:ext cx="775252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全方位海洋國際研究基地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：結合眾資源，高海大、海軍、海生館、海洋研究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、高雄港、成大、海洋產創協會、美國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UCSD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MIT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886910" y="778319"/>
            <a:ext cx="7886700" cy="625867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中山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亞太海洋研究中心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55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3DACB4-5D3A-48B2-ACD3-3B805C63B033}" type="slidenum">
              <a:rPr lang="en-US" altLang="zh-TW" sz="1200">
                <a:solidFill>
                  <a:srgbClr val="898989"/>
                </a:solidFill>
                <a:latin typeface="Arial" pitchFamily="34" charset="0"/>
                <a:ea typeface="華康中圓體" pitchFamily="49" charset="-12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200" dirty="0">
              <a:solidFill>
                <a:srgbClr val="898989"/>
              </a:solidFill>
              <a:latin typeface="Arial" pitchFamily="34" charset="0"/>
              <a:ea typeface="華康中圓體" pitchFamily="49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5"/>
          <p:cNvGrpSpPr>
            <a:grpSpLocks/>
          </p:cNvGrpSpPr>
          <p:nvPr/>
        </p:nvGrpSpPr>
        <p:grpSpPr bwMode="auto">
          <a:xfrm>
            <a:off x="2373813" y="1274140"/>
            <a:ext cx="5092515" cy="443627"/>
            <a:chOff x="653" y="955"/>
            <a:chExt cx="3314475" cy="610706"/>
          </a:xfrm>
        </p:grpSpPr>
        <p:cxnSp>
          <p:nvCxnSpPr>
            <p:cNvPr id="25" name="直線單箭頭接點 24"/>
            <p:cNvCxnSpPr/>
            <p:nvPr/>
          </p:nvCxnSpPr>
          <p:spPr>
            <a:xfrm>
              <a:off x="1665930" y="955"/>
              <a:ext cx="7898" cy="595215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>
              <a:off x="19082" y="286394"/>
              <a:ext cx="0" cy="325267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>
              <a:off x="3315128" y="286394"/>
              <a:ext cx="0" cy="316417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653" y="286394"/>
              <a:ext cx="3299995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 bwMode="auto">
          <a:xfrm>
            <a:off x="1886667" y="768465"/>
            <a:ext cx="6107416" cy="472558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zh-TW" altLang="en-US" sz="2800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中山</a:t>
            </a:r>
            <a:r>
              <a:rPr lang="zh-TW" sz="2800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電子商務</a:t>
            </a:r>
            <a:r>
              <a:rPr lang="zh-TW" sz="28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與網路社會研究中心</a:t>
            </a:r>
            <a:endParaRPr lang="zh-TW" sz="2800" kern="10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338248" y="1675651"/>
            <a:ext cx="2077918" cy="4564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zh-TW" sz="1800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網路社會與文化</a:t>
            </a:r>
            <a:endParaRPr lang="zh-TW" sz="1800" kern="100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884632" y="1688509"/>
            <a:ext cx="2203429" cy="4629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zh-TW" sz="1800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電子商務營運</a:t>
            </a:r>
            <a:r>
              <a:rPr lang="zh-TW" altLang="en-US" sz="1800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策略</a:t>
            </a:r>
            <a:endParaRPr lang="zh-TW" sz="1800" kern="100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467074" y="1717442"/>
            <a:ext cx="2077918" cy="3761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zh-TW" sz="1800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先進網路科技</a:t>
            </a:r>
            <a:endParaRPr lang="zh-TW" sz="1800" kern="100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750588" y="3187187"/>
            <a:ext cx="2696179" cy="372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zh-TW" sz="1800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持續經營既有平台</a:t>
            </a:r>
            <a:endParaRPr lang="zh-TW" sz="1800" kern="100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603190" y="3140888"/>
            <a:ext cx="2694631" cy="3761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zh-TW" sz="1800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開發新平台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4641716" y="3605095"/>
            <a:ext cx="2764359" cy="879215"/>
          </a:xfrm>
          <a:prstGeom prst="round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zh-TW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電子商務創新平台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zh-TW" sz="14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運用</a:t>
            </a:r>
            <a:r>
              <a:rPr lang="en-US" sz="14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Web 2.0</a:t>
            </a:r>
            <a:r>
              <a:rPr lang="zh-TW" sz="14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技術結合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zh-TW" sz="14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群眾外包</a:t>
            </a:r>
            <a:r>
              <a:rPr lang="en-US" sz="14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(Crowdsourcing)</a:t>
            </a:r>
            <a:r>
              <a:rPr lang="zh-TW" altLang="en-US" sz="14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及文創</a:t>
            </a:r>
            <a:r>
              <a:rPr lang="zh-TW" sz="14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開發的平台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1644059" y="3628245"/>
            <a:ext cx="2801548" cy="835817"/>
          </a:xfrm>
          <a:prstGeom prst="round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spcAft>
                <a:spcPts val="0"/>
              </a:spcAft>
              <a:buFont typeface="Wingdings"/>
              <a:buChar char=""/>
              <a:defRPr/>
            </a:pPr>
            <a:r>
              <a:rPr lang="en-US" sz="1600" b="1" kern="1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Negogo</a:t>
            </a:r>
            <a:r>
              <a:rPr lang="en-US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團購網</a:t>
            </a:r>
          </a:p>
          <a:p>
            <a:pPr marL="342900" indent="-342900" eaLnBrk="1" hangingPunct="1">
              <a:spcAft>
                <a:spcPts val="0"/>
              </a:spcAft>
              <a:buFont typeface="Wingdings"/>
              <a:buChar char=""/>
              <a:defRPr/>
            </a:pPr>
            <a:r>
              <a:rPr lang="en-US" sz="1600" b="1" kern="1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iVoter</a:t>
            </a:r>
            <a:r>
              <a:rPr lang="zh-TW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電子治理平台</a:t>
            </a:r>
          </a:p>
          <a:p>
            <a:pPr marL="342900" indent="-342900" eaLnBrk="1" hangingPunct="1">
              <a:spcAft>
                <a:spcPts val="0"/>
              </a:spcAft>
              <a:buFont typeface="Wingdings"/>
              <a:buChar char=""/>
              <a:defRPr/>
            </a:pPr>
            <a:r>
              <a:rPr lang="zh-TW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電子書櫃</a:t>
            </a:r>
          </a:p>
        </p:txBody>
      </p:sp>
      <p:sp>
        <p:nvSpPr>
          <p:cNvPr id="18" name="圓角化對角線角落矩形 17"/>
          <p:cNvSpPr/>
          <p:nvPr/>
        </p:nvSpPr>
        <p:spPr bwMode="auto">
          <a:xfrm>
            <a:off x="3884631" y="2183570"/>
            <a:ext cx="2186385" cy="883721"/>
          </a:xfrm>
          <a:prstGeom prst="round2Diag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Aft>
                <a:spcPts val="0"/>
              </a:spcAft>
              <a:defRPr/>
            </a:pPr>
            <a:r>
              <a:rPr lang="zh-TW" sz="16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探討社群商務，行動商務的經營模式及相關議題</a:t>
            </a:r>
          </a:p>
        </p:txBody>
      </p:sp>
      <p:sp>
        <p:nvSpPr>
          <p:cNvPr id="19" name="圓角化對角線角落矩形 18"/>
          <p:cNvSpPr/>
          <p:nvPr/>
        </p:nvSpPr>
        <p:spPr bwMode="auto">
          <a:xfrm>
            <a:off x="1250066" y="2125706"/>
            <a:ext cx="2537146" cy="930010"/>
          </a:xfrm>
          <a:prstGeom prst="round2DiagRect">
            <a:avLst/>
          </a:prstGeom>
          <a:noFill/>
          <a:ln w="381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/>
        </p:spPr>
        <p:txBody>
          <a:bodyPr anchor="ctr"/>
          <a:lstStyle/>
          <a:p>
            <a:pPr eaLnBrk="1" hangingPunct="1">
              <a:spcAft>
                <a:spcPts val="0"/>
              </a:spcAft>
              <a:defRPr/>
            </a:pPr>
            <a:r>
              <a:rPr lang="zh-TW" sz="1600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利用</a:t>
            </a:r>
            <a:r>
              <a:rPr lang="zh-TW" sz="16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雲端網路架構及巨量資料分析，探討其發展與應用</a:t>
            </a:r>
          </a:p>
        </p:txBody>
      </p:sp>
      <p:sp>
        <p:nvSpPr>
          <p:cNvPr id="20" name="圓角化對角線角落矩形 19"/>
          <p:cNvSpPr/>
          <p:nvPr/>
        </p:nvSpPr>
        <p:spPr bwMode="auto">
          <a:xfrm>
            <a:off x="6209161" y="2210766"/>
            <a:ext cx="2483428" cy="752353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zh-TW" altLang="en-US" sz="16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研究</a:t>
            </a:r>
            <a:r>
              <a:rPr lang="zh-TW" sz="16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網路與行動科技為社會及文化帶來的影響</a:t>
            </a:r>
          </a:p>
        </p:txBody>
      </p:sp>
      <p:sp>
        <p:nvSpPr>
          <p:cNvPr id="24" name="圓角矩形 23"/>
          <p:cNvSpPr/>
          <p:nvPr/>
        </p:nvSpPr>
        <p:spPr bwMode="auto">
          <a:xfrm>
            <a:off x="1654316" y="4975831"/>
            <a:ext cx="6540560" cy="921007"/>
          </a:xfrm>
          <a:prstGeom prst="round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電子商務時報</a:t>
            </a:r>
            <a:r>
              <a:rPr lang="zh-TW" altLang="en-US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Pacific Asia Journal of AIS</a:t>
            </a:r>
            <a:r>
              <a:rPr lang="zh-TW" altLang="en-US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提升國際學術影響力</a:t>
            </a:r>
            <a:endParaRPr lang="zh-TW" sz="1600" b="1" kern="1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Electronic Commerce</a:t>
            </a:r>
            <a:r>
              <a:rPr lang="zh-TW" altLang="en-US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英文書籍的出版，提升</a:t>
            </a:r>
            <a:r>
              <a:rPr lang="zh-TW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國際影響</a:t>
            </a:r>
            <a:r>
              <a:rPr lang="zh-TW" altLang="en-US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力</a:t>
            </a:r>
            <a:endParaRPr lang="zh-TW" sz="1600" b="1" kern="1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辦理網路創業</a:t>
            </a:r>
            <a:r>
              <a:rPr lang="zh-TW" altLang="en-US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及網路行銷</a:t>
            </a:r>
            <a:r>
              <a:rPr lang="zh-TW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競賽</a:t>
            </a:r>
            <a:r>
              <a:rPr lang="zh-TW" altLang="en-US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sz="1600" b="1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出版「電子商務新趨勢」</a:t>
            </a:r>
          </a:p>
        </p:txBody>
      </p:sp>
      <p:sp>
        <p:nvSpPr>
          <p:cNvPr id="29" name="矩形 28"/>
          <p:cNvSpPr/>
          <p:nvPr/>
        </p:nvSpPr>
        <p:spPr>
          <a:xfrm>
            <a:off x="3060198" y="4526163"/>
            <a:ext cx="3694235" cy="419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zh-TW" altLang="en-US" sz="1800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擴大國際及國內社會影響力</a:t>
            </a:r>
            <a:endParaRPr lang="zh-TW" sz="1800" b="1" kern="100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17458" y="6102875"/>
            <a:ext cx="740388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電子商務國際研究基地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：整合眾資源，高雄市政府、高軟園區、雲端數據中心、成功物流園區、百貨業</a:t>
            </a:r>
            <a: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(EC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物流</a:t>
            </a:r>
            <a: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、大陸產業等</a:t>
            </a:r>
            <a:endParaRPr lang="zh-TW" altLang="en-US" sz="2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altLang="zh-TW" dirty="0">
                <a:solidFill>
                  <a:schemeClr val="tx1">
                    <a:tint val="75000"/>
                  </a:schemeClr>
                </a:solidFill>
              </a:rPr>
              <a:t>42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文字方塊 4"/>
          <p:cNvSpPr txBox="1">
            <a:spLocks noChangeArrowheads="1"/>
          </p:cNvSpPr>
          <p:nvPr/>
        </p:nvSpPr>
        <p:spPr bwMode="auto">
          <a:xfrm>
            <a:off x="674810" y="757562"/>
            <a:ext cx="7937988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中山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大規模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多天線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系統研究中心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32085" y="1466851"/>
            <a:ext cx="1255835" cy="348109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1662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天線技術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975589" y="1466851"/>
            <a:ext cx="1192823" cy="348109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1662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射頻技術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947996" y="1480039"/>
            <a:ext cx="1324708" cy="348109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1662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基頻技術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053612" y="2178406"/>
            <a:ext cx="2921977" cy="307616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16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行動天線</a:t>
            </a:r>
            <a:r>
              <a:rPr lang="en-US" altLang="zh-TW" sz="1662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(mobile antennas)</a:t>
            </a:r>
            <a:r>
              <a:rPr lang="zh-TW" altLang="en-US" sz="16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研究領域論文影響力</a:t>
            </a:r>
            <a:r>
              <a:rPr lang="en-US" altLang="zh-TW" sz="16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論文被引用總次數</a:t>
            </a:r>
            <a:r>
              <a:rPr lang="en-US" altLang="zh-TW" sz="16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維持為全球第一</a:t>
            </a:r>
            <a:endParaRPr lang="en-US" altLang="zh-TW" sz="1662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en-US" altLang="zh-TW" sz="92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16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三年內展示適用於</a:t>
            </a:r>
            <a:r>
              <a:rPr lang="en-US" altLang="zh-TW" sz="1662" b="1" dirty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5G</a:t>
            </a:r>
            <a:r>
              <a:rPr lang="zh-TW" altLang="en-US" sz="16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終端裝置之大規模天線系統設計</a:t>
            </a:r>
            <a:endParaRPr lang="en-US" altLang="zh-TW" sz="1662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en-US" altLang="zh-TW" sz="92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16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三年內展示適用於</a:t>
            </a:r>
            <a:r>
              <a:rPr lang="en-US" altLang="zh-TW" sz="1662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5</a:t>
            </a:r>
            <a:r>
              <a:rPr lang="en-US" altLang="zh-TW" sz="1662" b="1" dirty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G</a:t>
            </a:r>
            <a:r>
              <a:rPr lang="zh-TW" altLang="en-US" sz="16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大規模天線系統之關鍵射頻與基頻技術</a:t>
            </a:r>
            <a:endParaRPr lang="en-US" altLang="zh-TW" sz="1662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en-US" altLang="zh-TW" sz="92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1662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創新行動通訊多天線系統</a:t>
            </a:r>
            <a:r>
              <a:rPr lang="zh-TW" altLang="en-US" sz="1662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技術開發</a:t>
            </a:r>
            <a:endParaRPr lang="zh-TW" altLang="en-US" sz="1662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572000" y="2153537"/>
            <a:ext cx="4076700" cy="34739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16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培育</a:t>
            </a:r>
            <a:r>
              <a:rPr lang="en-US" altLang="zh-TW" sz="16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5G</a:t>
            </a:r>
            <a:r>
              <a:rPr lang="zh-TW" altLang="en-US" sz="16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行動通訊博士級人才，協助提升國內通訊業界多天線系統之研發能力</a:t>
            </a:r>
            <a:endParaRPr lang="en-US" altLang="zh-TW" sz="1662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en-US" altLang="zh-TW" sz="92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16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辦理重要國際學術會議，提升台灣行動天線及</a:t>
            </a:r>
            <a:r>
              <a:rPr lang="en-US" altLang="zh-TW" sz="1662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5G</a:t>
            </a:r>
            <a:r>
              <a:rPr lang="zh-TW" altLang="en-US" sz="16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大規模天線系統研發成果之國際影響力</a:t>
            </a:r>
            <a:endParaRPr lang="en-US" altLang="zh-TW" sz="1662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en-US" altLang="zh-TW" sz="92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16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持續維護所建立之行動天線專利資料庫，協助創新天線設計概念推廣於國內通訊業界</a:t>
            </a:r>
            <a:endParaRPr lang="en-US" altLang="zh-TW" sz="1662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en-US" altLang="zh-TW" sz="92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16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建構行動通訊多天線系統之技術交流平台，協助提升國內產學記事務交流</a:t>
            </a:r>
            <a:endParaRPr lang="en-US" altLang="zh-TW" sz="1662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en-US" altLang="zh-TW" sz="92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1662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引領</a:t>
            </a:r>
            <a:r>
              <a:rPr lang="en-US" altLang="zh-TW" sz="1662" b="1" dirty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5G</a:t>
            </a:r>
            <a:r>
              <a:rPr lang="zh-TW" altLang="en-US" sz="1662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多天線系統研究方向</a:t>
            </a:r>
            <a:endParaRPr lang="en-US" altLang="zh-TW" sz="1662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0600" name="文字方塊 10"/>
          <p:cNvSpPr txBox="1">
            <a:spLocks noChangeArrowheads="1"/>
          </p:cNvSpPr>
          <p:nvPr/>
        </p:nvSpPr>
        <p:spPr bwMode="auto">
          <a:xfrm>
            <a:off x="507569" y="3112477"/>
            <a:ext cx="525528" cy="12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15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研究展望</a:t>
            </a:r>
          </a:p>
        </p:txBody>
      </p:sp>
      <p:sp>
        <p:nvSpPr>
          <p:cNvPr id="110601" name="文字方塊 11"/>
          <p:cNvSpPr txBox="1">
            <a:spLocks noChangeArrowheads="1"/>
          </p:cNvSpPr>
          <p:nvPr/>
        </p:nvSpPr>
        <p:spPr bwMode="auto">
          <a:xfrm>
            <a:off x="4118276" y="2744667"/>
            <a:ext cx="525528" cy="20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15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學術與社會影響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092508" y="6000433"/>
            <a:ext cx="7102592" cy="660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zh-TW" sz="1846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天線通訊國際研究基地</a:t>
            </a:r>
            <a:r>
              <a:rPr lang="zh-TW" altLang="zh-TW" sz="1846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：整合眾資源，</a:t>
            </a:r>
            <a:r>
              <a:rPr lang="zh-TW" altLang="en-US" sz="1846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開發關鍵射頻與基頻技術，協助創新天線設計概念推廣於國內通訊業界</a:t>
            </a:r>
            <a:endParaRPr lang="en-US" altLang="zh-TW" sz="1846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060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954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685817" indent="-263776">
              <a:spcBef>
                <a:spcPct val="20000"/>
              </a:spcBef>
              <a:buFont typeface="Arial" pitchFamily="34" charset="0"/>
              <a:buChar char="–"/>
              <a:defRPr sz="2585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55103" indent="-211021">
              <a:spcBef>
                <a:spcPct val="20000"/>
              </a:spcBef>
              <a:buFont typeface="Arial" pitchFamily="34" charset="0"/>
              <a:buChar char="•"/>
              <a:defRPr sz="2215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477145" indent="-211021">
              <a:spcBef>
                <a:spcPct val="20000"/>
              </a:spcBef>
              <a:buFont typeface="Arial" pitchFamily="34" charset="0"/>
              <a:buChar char="–"/>
              <a:defRPr sz="1846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1899186" indent="-211021">
              <a:spcBef>
                <a:spcPct val="20000"/>
              </a:spcBef>
              <a:buFont typeface="Arial" pitchFamily="34" charset="0"/>
              <a:buChar char="»"/>
              <a:defRPr sz="1846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46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46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46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46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7F0188-9F9D-4B58-90B9-C6E81B644416}" type="slidenum">
              <a:rPr lang="en-US" altLang="zh-TW" sz="1108">
                <a:solidFill>
                  <a:srgbClr val="898989"/>
                </a:solidFill>
                <a:latin typeface="Arial" pitchFamily="34" charset="0"/>
                <a:ea typeface="華康中圓體" pitchFamily="49" charset="-12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108">
              <a:solidFill>
                <a:srgbClr val="898989"/>
              </a:solidFill>
              <a:latin typeface="Arial" pitchFamily="34" charset="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41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圖片 5" descr="功能性-結果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07" y="1435261"/>
            <a:ext cx="4186690" cy="440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圖片 9" descr="晶體開花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5" y="1666754"/>
            <a:ext cx="3979985" cy="417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708513" y="5977973"/>
            <a:ext cx="793798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結晶非晶複合物研究基地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：整合眾資源，中鋼、金屬中心、成大、晶體材料產業、美國國家實驗室、日本熊本大學等</a:t>
            </a:r>
            <a:endParaRPr lang="en-US" altLang="zh-TW" sz="2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1623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D8A1E5-0360-4674-BA76-DA0660552041}" type="slidenum">
              <a:rPr lang="en-US" altLang="zh-TW" sz="1200">
                <a:solidFill>
                  <a:srgbClr val="898989"/>
                </a:solidFill>
                <a:latin typeface="Arial" pitchFamily="34" charset="0"/>
                <a:ea typeface="華康中圓體" pitchFamily="49" charset="-12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200">
              <a:solidFill>
                <a:srgbClr val="898989"/>
              </a:solidFill>
              <a:latin typeface="Arial" pitchFamily="34" charset="0"/>
              <a:ea typeface="華康中圓體" pitchFamily="49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35333" y="744201"/>
            <a:ext cx="605326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中山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功能性結晶非晶複合物中心</a:t>
            </a:r>
          </a:p>
          <a:p>
            <a:endParaRPr lang="zh-TW" altLang="en-US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7"/>
          <p:cNvGrpSpPr>
            <a:grpSpLocks/>
          </p:cNvGrpSpPr>
          <p:nvPr/>
        </p:nvGrpSpPr>
        <p:grpSpPr bwMode="auto">
          <a:xfrm>
            <a:off x="2164466" y="1689905"/>
            <a:ext cx="4872942" cy="4352080"/>
            <a:chOff x="1331640" y="555842"/>
            <a:chExt cx="6690252" cy="5717474"/>
          </a:xfrm>
        </p:grpSpPr>
        <p:sp>
          <p:nvSpPr>
            <p:cNvPr id="4" name="橢圓 3"/>
            <p:cNvSpPr/>
            <p:nvPr/>
          </p:nvSpPr>
          <p:spPr>
            <a:xfrm>
              <a:off x="2836403" y="555842"/>
              <a:ext cx="3386833" cy="320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zh-TW" altLang="en-US" sz="2400" b="1" dirty="0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  <a:cs typeface="文鼎行楷碑體"/>
                </a:rPr>
                <a:t>物質文明</a:t>
              </a:r>
              <a:endParaRPr lang="en-US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文鼎行楷碑體"/>
              </a:endParaRPr>
            </a:p>
            <a:p>
              <a:pPr algn="ctr" eaLnBrk="1" hangingPunct="1">
                <a:defRPr/>
              </a:pPr>
              <a:r>
                <a:rPr lang="zh-TW" altLang="en-US" sz="28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文鼎行楷碑體" pitchFamily="49" charset="-120"/>
                </a:rPr>
                <a:t>（哈瑪星）</a:t>
              </a:r>
            </a:p>
          </p:txBody>
        </p:sp>
        <p:grpSp>
          <p:nvGrpSpPr>
            <p:cNvPr id="3" name="群組 11"/>
            <p:cNvGrpSpPr/>
            <p:nvPr/>
          </p:nvGrpSpPr>
          <p:grpSpPr>
            <a:xfrm>
              <a:off x="4424898" y="3068960"/>
              <a:ext cx="3387462" cy="3204356"/>
              <a:chOff x="4424898" y="2981521"/>
              <a:chExt cx="3387462" cy="3204356"/>
            </a:xfrm>
            <a:solidFill>
              <a:srgbClr val="FF9999"/>
            </a:solidFill>
          </p:grpSpPr>
          <p:sp>
            <p:nvSpPr>
              <p:cNvPr id="7" name="橢圓 6"/>
              <p:cNvSpPr/>
              <p:nvPr/>
            </p:nvSpPr>
            <p:spPr>
              <a:xfrm>
                <a:off x="4424898" y="2981521"/>
                <a:ext cx="3387462" cy="320435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 b="1" dirty="0">
                  <a:solidFill>
                    <a:schemeClr val="tx1"/>
                  </a:solidFill>
                  <a:latin typeface="文鼎行楷碑體" pitchFamily="49" charset="-120"/>
                  <a:ea typeface="文鼎行楷碑體" pitchFamily="49" charset="-120"/>
                  <a:cs typeface="文鼎行楷碑體" pitchFamily="49" charset="-120"/>
                </a:endParaRPr>
              </a:p>
            </p:txBody>
          </p:sp>
          <p:sp>
            <p:nvSpPr>
              <p:cNvPr id="6" name="橢圓 5"/>
              <p:cNvSpPr/>
              <p:nvPr/>
            </p:nvSpPr>
            <p:spPr>
              <a:xfrm>
                <a:off x="4424898" y="2981521"/>
                <a:ext cx="3387462" cy="32043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 b="1"/>
              </a:p>
            </p:txBody>
          </p:sp>
        </p:grpSp>
        <p:grpSp>
          <p:nvGrpSpPr>
            <p:cNvPr id="9" name="群組 12"/>
            <p:cNvGrpSpPr/>
            <p:nvPr/>
          </p:nvGrpSpPr>
          <p:grpSpPr>
            <a:xfrm>
              <a:off x="1331640" y="3068960"/>
              <a:ext cx="3387462" cy="3204356"/>
              <a:chOff x="1403648" y="2981521"/>
              <a:chExt cx="3387462" cy="3204356"/>
            </a:xfrm>
            <a:solidFill>
              <a:srgbClr val="92D050"/>
            </a:solidFill>
          </p:grpSpPr>
          <p:sp>
            <p:nvSpPr>
              <p:cNvPr id="5" name="橢圓 4"/>
              <p:cNvSpPr/>
              <p:nvPr/>
            </p:nvSpPr>
            <p:spPr>
              <a:xfrm>
                <a:off x="1403648" y="2981521"/>
                <a:ext cx="3387462" cy="320435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 sz="2800" b="1" dirty="0">
                  <a:solidFill>
                    <a:schemeClr val="tx1"/>
                  </a:solidFill>
                  <a:latin typeface="文鼎行楷碑體" pitchFamily="49" charset="-120"/>
                  <a:ea typeface="文鼎行楷碑體" pitchFamily="49" charset="-120"/>
                  <a:cs typeface="文鼎行楷碑體" pitchFamily="49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1403648" y="2981521"/>
                <a:ext cx="3387462" cy="3204356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 b="1"/>
              </a:p>
            </p:txBody>
          </p:sp>
        </p:grpSp>
        <p:sp>
          <p:nvSpPr>
            <p:cNvPr id="11" name="流程圖: 合併 10"/>
            <p:cNvSpPr/>
            <p:nvPr/>
          </p:nvSpPr>
          <p:spPr>
            <a:xfrm>
              <a:off x="3059076" y="3069300"/>
              <a:ext cx="3003168" cy="2304231"/>
            </a:xfrm>
            <a:prstGeom prst="flowChartMerg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b="1" dirty="0"/>
            </a:p>
          </p:txBody>
        </p:sp>
        <p:sp>
          <p:nvSpPr>
            <p:cNvPr id="112654" name="文字方塊 13"/>
            <p:cNvSpPr txBox="1">
              <a:spLocks noChangeArrowheads="1"/>
            </p:cNvSpPr>
            <p:nvPr/>
          </p:nvSpPr>
          <p:spPr bwMode="auto">
            <a:xfrm>
              <a:off x="5005044" y="4222008"/>
              <a:ext cx="3016848" cy="1023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  <a:cs typeface="文鼎行楷碑體"/>
                </a:rPr>
                <a:t>空間與邊緣團體</a:t>
              </a:r>
              <a:endParaRPr lang="en-US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文鼎行楷碑體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文鼎行楷碑體"/>
                </a:rPr>
                <a:t>（旗津）</a:t>
              </a:r>
            </a:p>
          </p:txBody>
        </p:sp>
        <p:sp>
          <p:nvSpPr>
            <p:cNvPr id="112655" name="文字方塊 14"/>
            <p:cNvSpPr txBox="1">
              <a:spLocks noChangeArrowheads="1"/>
            </p:cNvSpPr>
            <p:nvPr/>
          </p:nvSpPr>
          <p:spPr bwMode="auto">
            <a:xfrm>
              <a:off x="1699961" y="4252555"/>
              <a:ext cx="2222941" cy="1023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  <a:cs typeface="文鼎行楷碑體"/>
                </a:rPr>
                <a:t>社區開創者</a:t>
              </a:r>
              <a:endParaRPr lang="en-US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文鼎行楷碑體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文鼎行楷碑體"/>
                </a:rPr>
                <a:t>（美濃）</a:t>
              </a:r>
            </a:p>
          </p:txBody>
        </p:sp>
        <p:sp>
          <p:nvSpPr>
            <p:cNvPr id="112656" name="文字方塊 15"/>
            <p:cNvSpPr txBox="1">
              <a:spLocks noChangeArrowheads="1"/>
            </p:cNvSpPr>
            <p:nvPr/>
          </p:nvSpPr>
          <p:spPr bwMode="auto">
            <a:xfrm>
              <a:off x="3453675" y="3234955"/>
              <a:ext cx="2090624" cy="64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cs typeface="文鼎行楷碑體"/>
                </a:rPr>
                <a:t>常民生活</a:t>
              </a:r>
            </a:p>
          </p:txBody>
        </p:sp>
      </p:grpSp>
      <p:sp>
        <p:nvSpPr>
          <p:cNvPr id="112644" name="文字方塊 18"/>
          <p:cNvSpPr txBox="1">
            <a:spLocks noChangeArrowheads="1"/>
          </p:cNvSpPr>
          <p:nvPr/>
        </p:nvSpPr>
        <p:spPr bwMode="auto">
          <a:xfrm>
            <a:off x="105378" y="1736203"/>
            <a:ext cx="1990845" cy="30162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研究創新性：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從開創觀點出發，突破過去靜態的、經濟的研究與討論限制，打開一個既流變又開放的空間。</a:t>
            </a:r>
            <a:endParaRPr lang="en-US" altLang="zh-TW" sz="1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從細微實作出發，採取新研究取徑，對於社區發展與活化，開拓出可能新論述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6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45" name="矩形 25"/>
          <p:cNvSpPr>
            <a:spLocks noChangeArrowheads="1"/>
          </p:cNvSpPr>
          <p:nvPr/>
        </p:nvSpPr>
        <p:spPr bwMode="auto">
          <a:xfrm>
            <a:off x="7033261" y="1574157"/>
            <a:ext cx="2083443" cy="40780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學術與社會影響：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、物質文明：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以華人遷徙所帶動的物質文化流變為主題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看在地的高雄</a:t>
            </a:r>
            <a:r>
              <a:rPr lang="zh-TW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哈瑪星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發展與可能。</a:t>
            </a:r>
            <a:endParaRPr lang="en-US" altLang="zh-TW" sz="1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、社區開創者：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關注邊緣群體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凋敝社區的開創行動，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從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高雄</a:t>
            </a:r>
            <a:r>
              <a:rPr lang="zh-TW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美濃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反思社區變革。</a:t>
            </a:r>
            <a:endParaRPr lang="en-US" altLang="zh-TW" sz="1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、空間與邊緣團體：透過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常民生活發展的雜糅特色，結合</a:t>
            </a: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旗津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居民，以行動研究改造既有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社區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1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altLang="zh-TW" dirty="0">
                <a:solidFill>
                  <a:schemeClr val="tx1">
                    <a:tint val="75000"/>
                  </a:schemeClr>
                </a:solidFill>
              </a:rPr>
              <a:t>45</a:t>
            </a:r>
          </a:p>
        </p:txBody>
      </p:sp>
      <p:sp>
        <p:nvSpPr>
          <p:cNvPr id="24" name="矩形 23"/>
          <p:cNvSpPr/>
          <p:nvPr/>
        </p:nvSpPr>
        <p:spPr>
          <a:xfrm>
            <a:off x="1622463" y="804351"/>
            <a:ext cx="60708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中山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人文創新與社會實踐研究中心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272955" y="6182435"/>
            <a:ext cx="40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高雄地區醫療與人文發展及文化探索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644</Words>
  <Application>Microsoft Office PowerPoint</Application>
  <PresentationFormat>如螢幕大小 (4:3)</PresentationFormat>
  <Paragraphs>70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9" baseType="lpstr">
      <vt:lpstr>文鼎行楷碑體</vt:lpstr>
      <vt:lpstr>華康中圓體</vt:lpstr>
      <vt:lpstr>華康中圓體(P)</vt:lpstr>
      <vt:lpstr>華康粗黑體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中山-亞太海洋研究中心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Mei-Jen Liao</dc:creator>
  <cp:lastModifiedBy>kmuuser</cp:lastModifiedBy>
  <cp:revision>39</cp:revision>
  <dcterms:created xsi:type="dcterms:W3CDTF">2016-03-02T03:35:40Z</dcterms:created>
  <dcterms:modified xsi:type="dcterms:W3CDTF">2016-03-07T08:15:30Z</dcterms:modified>
</cp:coreProperties>
</file>